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4">
  <p:sldMasterIdLst>
    <p:sldMasterId id="2147483648" r:id="rId1"/>
  </p:sldMasterIdLst>
  <p:notesMasterIdLst>
    <p:notesMasterId r:id="rId35"/>
  </p:notesMasterIdLst>
  <p:sldIdLst>
    <p:sldId id="265" r:id="rId2"/>
    <p:sldId id="272" r:id="rId3"/>
    <p:sldId id="266" r:id="rId4"/>
    <p:sldId id="271" r:id="rId5"/>
    <p:sldId id="273" r:id="rId6"/>
    <p:sldId id="257" r:id="rId7"/>
    <p:sldId id="274" r:id="rId8"/>
    <p:sldId id="261" r:id="rId9"/>
    <p:sldId id="258" r:id="rId10"/>
    <p:sldId id="276" r:id="rId11"/>
    <p:sldId id="281" r:id="rId12"/>
    <p:sldId id="268" r:id="rId13"/>
    <p:sldId id="269" r:id="rId14"/>
    <p:sldId id="262" r:id="rId15"/>
    <p:sldId id="286" r:id="rId16"/>
    <p:sldId id="294" r:id="rId17"/>
    <p:sldId id="295" r:id="rId18"/>
    <p:sldId id="296" r:id="rId19"/>
    <p:sldId id="297" r:id="rId20"/>
    <p:sldId id="298" r:id="rId21"/>
    <p:sldId id="287" r:id="rId22"/>
    <p:sldId id="288" r:id="rId23"/>
    <p:sldId id="282" r:id="rId24"/>
    <p:sldId id="284" r:id="rId25"/>
    <p:sldId id="285" r:id="rId26"/>
    <p:sldId id="290" r:id="rId27"/>
    <p:sldId id="291" r:id="rId28"/>
    <p:sldId id="292" r:id="rId29"/>
    <p:sldId id="300" r:id="rId30"/>
    <p:sldId id="293" r:id="rId31"/>
    <p:sldId id="302" r:id="rId32"/>
    <p:sldId id="303" r:id="rId33"/>
    <p:sldId id="30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098" y="-276"/>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078401-3F90-4131-A074-CF170EBA714A}" type="datetimeFigureOut">
              <a:rPr lang="en-GB" smtClean="0"/>
              <a:t>04/12/2018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1239D2-BA9F-43A1-8C42-FF3F9B6FBD7A}" type="slidenum">
              <a:rPr lang="en-GB" smtClean="0"/>
              <a:t>‹#›</a:t>
            </a:fld>
            <a:endParaRPr lang="en-GB"/>
          </a:p>
        </p:txBody>
      </p:sp>
    </p:spTree>
    <p:extLst>
      <p:ext uri="{BB962C8B-B14F-4D97-AF65-F5344CB8AC3E}">
        <p14:creationId xmlns:p14="http://schemas.microsoft.com/office/powerpoint/2010/main" val="290161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fld id="{4A15E190-F15A-4202-8941-8975A93D167F}" type="slidenum">
              <a:rPr lang="en-GB" smtClean="0"/>
              <a:t>1</a:t>
            </a:fld>
            <a:endParaRPr lang="en-GB"/>
          </a:p>
        </p:txBody>
      </p:sp>
    </p:spTree>
    <p:extLst>
      <p:ext uri="{BB962C8B-B14F-4D97-AF65-F5344CB8AC3E}">
        <p14:creationId xmlns:p14="http://schemas.microsoft.com/office/powerpoint/2010/main" val="38536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Flow 4 and 5:</a:t>
            </a:r>
            <a:r>
              <a:rPr lang="en-GB" sz="1200" b="0" kern="1200" dirty="0" smtClean="0">
                <a:solidFill>
                  <a:schemeClr val="tx1"/>
                </a:solidFill>
                <a:effectLst/>
                <a:latin typeface="+mn-lt"/>
                <a:ea typeface="+mn-ea"/>
                <a:cs typeface="+mn-cs"/>
              </a:rPr>
              <a:t>Moderately</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weathered vesicular and clinkery fragments occupy FB with 10 cm to 15 cm zone at the base followed by jointed and greyish black, fine grained, non-vesicular, aphinitic dense core with thickness of about 40 m. FT is fragmented with 2 meter thickness and has a sharp contact with overlying Flow -6. FT consists of 40-50 cm thick red horizon. FT is moderately to highly weathered. Figure shows exposure of Flow-5 at first hair pin bend of ghat (Ch. 2230 m) with intersection of three joints as 74°/N351°, 82°/N17° and 81°/N283°. </a:t>
            </a:r>
          </a:p>
          <a:p>
            <a:r>
              <a:rPr lang="en-US" b="1" dirty="0" smtClean="0"/>
              <a:t>Flow 8:</a:t>
            </a:r>
            <a:r>
              <a:rPr lang="en-GB" sz="1200" kern="1200" dirty="0" smtClean="0">
                <a:solidFill>
                  <a:schemeClr val="tx1"/>
                </a:solidFill>
                <a:effectLst/>
                <a:latin typeface="+mn-lt"/>
                <a:ea typeface="+mn-ea"/>
                <a:cs typeface="+mn-cs"/>
              </a:rPr>
              <a:t>FB is brown and vesicular with a sharp, undulatory contact with Flow-7 and has a thickness of about 1m. Dense and jointed core is aphinitic, non-vesicular. Towards the top portion, it shows elongated vesicles without any infillings. FT consists of red horizon with thickness upto 25 -30 cm. Red horizon shows closely spaced jointing and is highly weathered.  Figure shows outcrop of dense core of Flow-8 at Ch. 4900m. Outcrop shows intersection of joints with 75°/N110°, 84°/N24°, 76°/N145°</a:t>
            </a:r>
          </a:p>
          <a:p>
            <a:endParaRPr lang="en-US" b="1" dirty="0" smtClean="0"/>
          </a:p>
          <a:p>
            <a:r>
              <a:rPr lang="en-US" b="1" dirty="0" smtClean="0"/>
              <a:t>Flow 9:</a:t>
            </a:r>
            <a:r>
              <a:rPr lang="en-GB" sz="1200" kern="1200" dirty="0" smtClean="0">
                <a:solidFill>
                  <a:schemeClr val="tx1"/>
                </a:solidFill>
                <a:effectLst/>
                <a:latin typeface="+mn-lt"/>
                <a:ea typeface="+mn-ea"/>
                <a:cs typeface="+mn-cs"/>
              </a:rPr>
              <a:t>FB with 50-70 cm thickness consists of elongated vesicles. Middle portion is dense and jointed with a thickness of about 7.5 m. The top portion of this zone is vesicular and is moderately weathered.  It is overlain by red horizon with 20-25 cm thickness. Figure shows exposure near Ch. 5300 m from dense core of this flow. Intersection of joints with 71°/N40°, 80°/330° and 80°/N63° forms a wedge.</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Flow 13: </a:t>
            </a:r>
            <a:r>
              <a:rPr lang="en-GB" sz="1200" kern="1200" dirty="0" smtClean="0">
                <a:solidFill>
                  <a:schemeClr val="tx1"/>
                </a:solidFill>
                <a:effectLst/>
                <a:latin typeface="+mn-lt"/>
                <a:ea typeface="+mn-ea"/>
                <a:cs typeface="+mn-cs"/>
              </a:rPr>
              <a:t>FB is vesicular and slightly weathered with a thickness of about 1m. The middle part of the flow is dark grey, fine grained and becomes vesicular towards the top. FT is marked by a red horizon with tuffaceous band of 10-15 cm thickness. FT shows sharp contact with FB of Flow-14.  Figure 7‑13 (a) shows exposure of dense core portion of Flow-13 at 8300 m with fragmented bottom visible where joints are curviplanar and subvertical with 80°/N150°. The FB is thin with less than 600 mm and fragmented.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Flow 14:</a:t>
            </a:r>
            <a:r>
              <a:rPr lang="en-GB" sz="1200" kern="1200" dirty="0" smtClean="0">
                <a:solidFill>
                  <a:schemeClr val="tx1"/>
                </a:solidFill>
                <a:effectLst/>
                <a:latin typeface="+mn-lt"/>
                <a:ea typeface="+mn-ea"/>
                <a:cs typeface="+mn-cs"/>
              </a:rPr>
              <a:t>FB consists of spherical vesicles filled with zeolites. Middle portion has a thickness of 25-27 m. It is non-vesicular in the lower and central portion and becomes vesicular with large, irregular and empty vesicles in the top portion. Top of the flow is marked with red horizon of 20-30cm thickness with red tuffaceous band having sharp contact with upper flow. Figure shows exposure of dense and jointed core portion of this flow. </a:t>
            </a:r>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Flow No.15: </a:t>
            </a:r>
            <a:r>
              <a:rPr lang="en-GB" sz="1200" kern="1200" dirty="0" smtClean="0">
                <a:solidFill>
                  <a:schemeClr val="tx1"/>
                </a:solidFill>
                <a:effectLst/>
                <a:latin typeface="+mn-lt"/>
                <a:ea typeface="+mn-ea"/>
                <a:cs typeface="+mn-cs"/>
              </a:rPr>
              <a:t>FB is 50-70 cm thick with oval vesicles filled with zeolites. Dense core is jointed and has a thickness of about 24 m. Joints are subvertical and columnar. FT has a thickness of 2-3 m and shows fragments of various sizes from few mm to few cm. Figure shows exposure (near Ch. 8800) m of columnar jointed dense core of this flow. joints 73°/N146° and 68°/N77° and 82°/N18° </a:t>
            </a:r>
          </a:p>
          <a:p>
            <a:endParaRPr lang="en-US"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Flow No. 16: </a:t>
            </a:r>
            <a:r>
              <a:rPr lang="en-GB" sz="1200" kern="1200" dirty="0" smtClean="0">
                <a:solidFill>
                  <a:schemeClr val="tx1"/>
                </a:solidFill>
                <a:effectLst/>
                <a:latin typeface="+mn-lt"/>
                <a:ea typeface="+mn-ea"/>
                <a:cs typeface="+mn-cs"/>
              </a:rPr>
              <a:t>FB is greyish and consists of elongated filled vesicles. The middle part of the flow has a thickness of 19-21 m and is grey in colour, fine grained and dense with large grains of felspars. This portion shows curviplanar, columnar jointing. The FT top has red tuffaceous band of 10-15 cm. This portion has a gradational contact with dense core of the flow. In Figure exposure of columnar jointed compact basalt from dense jointed core portion of this flow is observed. Joints have orientation of 75°/N134°, 70°/N145°, 78°/N21° .</a:t>
            </a:r>
          </a:p>
          <a:p>
            <a:endParaRPr lang="en-US" sz="1200" b="1" kern="1200" dirty="0" smtClean="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4A15E190-F15A-4202-8941-8975A93D167F}" type="slidenum">
              <a:rPr lang="en-GB" smtClean="0"/>
              <a:t>21</a:t>
            </a:fld>
            <a:endParaRPr lang="en-GB"/>
          </a:p>
        </p:txBody>
      </p:sp>
    </p:spTree>
    <p:extLst>
      <p:ext uri="{BB962C8B-B14F-4D97-AF65-F5344CB8AC3E}">
        <p14:creationId xmlns:p14="http://schemas.microsoft.com/office/powerpoint/2010/main" val="1219460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Flow No. 17:</a:t>
            </a:r>
            <a:r>
              <a:rPr lang="en-GB" sz="1200" kern="1200" dirty="0" smtClean="0">
                <a:solidFill>
                  <a:schemeClr val="tx1"/>
                </a:solidFill>
                <a:effectLst/>
                <a:latin typeface="+mn-lt"/>
                <a:ea typeface="+mn-ea"/>
                <a:cs typeface="+mn-cs"/>
              </a:rPr>
              <a:t> The FB has a thickness of 2-2.5 m and consists of few filled vesicles. Dense core has a thickness of about 35m showing curviplanar joints. Top 2-3 m of this portion shows stretched vesicles with diameter of 20-30 cm. FT consists of a red horizon with 1-2 m thickness and fragments of basalt. This portion has a top tuffaceous band of 10 cm thickness. Outcrop of this flow is seen in Figure  (a -b). Lower part of the figure shows FB with gentle slopes and while middle and upper parts shows dense jointed core. 74°/N334°, 78°/N10° and 78°/N65° are the three prominent joints. Joint 78°/N65° is roughly parallel to the road alignment and has developed a failure plane towards north. </a:t>
            </a:r>
          </a:p>
          <a:p>
            <a:endParaRPr lang="en-US" dirty="0" smtClean="0"/>
          </a:p>
          <a:p>
            <a:r>
              <a:rPr lang="en-GB" sz="1200" b="1" kern="1200" dirty="0" smtClean="0">
                <a:solidFill>
                  <a:schemeClr val="tx1"/>
                </a:solidFill>
                <a:effectLst/>
                <a:latin typeface="+mn-lt"/>
                <a:ea typeface="+mn-ea"/>
                <a:cs typeface="+mn-cs"/>
              </a:rPr>
              <a:t>Flow No. 19: </a:t>
            </a:r>
            <a:r>
              <a:rPr lang="en-GB" sz="1200" kern="1200" dirty="0" smtClean="0">
                <a:solidFill>
                  <a:schemeClr val="tx1"/>
                </a:solidFill>
                <a:effectLst/>
                <a:latin typeface="+mn-lt"/>
                <a:ea typeface="+mn-ea"/>
                <a:cs typeface="+mn-cs"/>
              </a:rPr>
              <a:t>FB is clinkery and non-vesicular. Dense core has subvertical curviplanar joints. Rock is aphinitic with few small vesicles filled with glass. Fragmented top of 1 m thickness has a sharp contact with Flow-20. Figure (a) shows gently sloping FT of Flow 18 and FB and dense core of Flow -19. Joints with orientation 71°/N320° and 70°/N130° .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Flow No. 20: </a:t>
            </a:r>
            <a:r>
              <a:rPr lang="en-GB" sz="1200" kern="1200" dirty="0" smtClean="0">
                <a:solidFill>
                  <a:schemeClr val="tx1"/>
                </a:solidFill>
                <a:effectLst/>
                <a:latin typeface="+mn-lt"/>
                <a:ea typeface="+mn-ea"/>
                <a:cs typeface="+mn-cs"/>
              </a:rPr>
              <a:t>FB with a thickness of 1-1.5 m is grey in colour with few filled vesicles. Dense jointed core is aphinitic with subvertical curviplanar joints and has a thickness of 30m. Top 1-2m portion of dense core shows elongated empty vesicles. FT with 1-1.5 m thickness shows fragments of basalts. Red horizon forms the top of the flow with varying thickness and consists of a tuffaceous band of about 15-30 cm thickness. Figure (b) shows outcrop of dense and jointed core of this flow. Joints measured are having orientations 72°/N90° and 70°/N345° .</a:t>
            </a:r>
            <a:endParaRPr lang="en-GB" dirty="0"/>
          </a:p>
        </p:txBody>
      </p:sp>
      <p:sp>
        <p:nvSpPr>
          <p:cNvPr id="4" name="Slide Number Placeholder 3"/>
          <p:cNvSpPr>
            <a:spLocks noGrp="1"/>
          </p:cNvSpPr>
          <p:nvPr>
            <p:ph type="sldNum" sz="quarter" idx="10"/>
          </p:nvPr>
        </p:nvSpPr>
        <p:spPr/>
        <p:txBody>
          <a:bodyPr/>
          <a:lstStyle/>
          <a:p>
            <a:fld id="{4A15E190-F15A-4202-8941-8975A93D167F}" type="slidenum">
              <a:rPr lang="en-GB" smtClean="0"/>
              <a:t>22</a:t>
            </a:fld>
            <a:endParaRPr lang="en-GB"/>
          </a:p>
        </p:txBody>
      </p:sp>
    </p:spTree>
    <p:extLst>
      <p:ext uri="{BB962C8B-B14F-4D97-AF65-F5344CB8AC3E}">
        <p14:creationId xmlns:p14="http://schemas.microsoft.com/office/powerpoint/2010/main" val="202502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C3D31E-2147-4CA1-AA50-36DEAB2557C0}" type="slidenum">
              <a:rPr lang="en-GB" smtClean="0"/>
              <a:t>4</a:t>
            </a:fld>
            <a:endParaRPr lang="en-GB"/>
          </a:p>
        </p:txBody>
      </p:sp>
    </p:spTree>
    <p:extLst>
      <p:ext uri="{BB962C8B-B14F-4D97-AF65-F5344CB8AC3E}">
        <p14:creationId xmlns:p14="http://schemas.microsoft.com/office/powerpoint/2010/main" val="417516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C3D31E-2147-4CA1-AA50-36DEAB2557C0}" type="slidenum">
              <a:rPr lang="en-GB" smtClean="0"/>
              <a:t>5</a:t>
            </a:fld>
            <a:endParaRPr lang="en-GB"/>
          </a:p>
        </p:txBody>
      </p:sp>
    </p:spTree>
    <p:extLst>
      <p:ext uri="{BB962C8B-B14F-4D97-AF65-F5344CB8AC3E}">
        <p14:creationId xmlns:p14="http://schemas.microsoft.com/office/powerpoint/2010/main" val="4175162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these aa flow exposures, different</a:t>
            </a:r>
            <a:r>
              <a:rPr lang="en-US" baseline="0" dirty="0" smtClean="0"/>
              <a:t> style of jointing, differing thickness of FT/FB and DJC zone within the flow. </a:t>
            </a:r>
            <a:endParaRPr lang="en-GB" dirty="0"/>
          </a:p>
        </p:txBody>
      </p:sp>
      <p:sp>
        <p:nvSpPr>
          <p:cNvPr id="4" name="Slide Number Placeholder 3"/>
          <p:cNvSpPr>
            <a:spLocks noGrp="1"/>
          </p:cNvSpPr>
          <p:nvPr>
            <p:ph type="sldNum" sz="quarter" idx="10"/>
          </p:nvPr>
        </p:nvSpPr>
        <p:spPr/>
        <p:txBody>
          <a:bodyPr/>
          <a:lstStyle/>
          <a:p>
            <a:fld id="{4A15E190-F15A-4202-8941-8975A93D167F}" type="slidenum">
              <a:rPr lang="en-GB" smtClean="0"/>
              <a:t>12</a:t>
            </a:fld>
            <a:endParaRPr lang="en-GB"/>
          </a:p>
        </p:txBody>
      </p:sp>
    </p:spTree>
    <p:extLst>
      <p:ext uri="{BB962C8B-B14F-4D97-AF65-F5344CB8AC3E}">
        <p14:creationId xmlns:p14="http://schemas.microsoft.com/office/powerpoint/2010/main" val="298043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Key aspects of the morphology of flows are as follows:  </a:t>
            </a:r>
          </a:p>
          <a:p>
            <a:pPr marL="228600" lvl="0" indent="-228600">
              <a:buFont typeface="+mj-lt"/>
              <a:buAutoNum type="arabicParenR"/>
            </a:pPr>
            <a:r>
              <a:rPr lang="en-GB" sz="1400" b="0" kern="1200" dirty="0" smtClean="0">
                <a:solidFill>
                  <a:schemeClr val="tx1"/>
                </a:solidFill>
                <a:effectLst/>
                <a:latin typeface="Times New Roman" pitchFamily="18" charset="0"/>
                <a:ea typeface="+mn-ea"/>
                <a:cs typeface="Times New Roman" pitchFamily="18" charset="0"/>
              </a:rPr>
              <a:t>Varying dimensions of flow lobes in case of pāhoehoe   flows </a:t>
            </a:r>
          </a:p>
          <a:p>
            <a:pPr marL="228600" lvl="0" indent="-228600">
              <a:buFont typeface="+mj-lt"/>
              <a:buAutoNum type="arabicParenR"/>
            </a:pPr>
            <a:r>
              <a:rPr lang="en-GB" sz="1400" b="0" kern="1200" dirty="0" smtClean="0">
                <a:solidFill>
                  <a:schemeClr val="tx1"/>
                </a:solidFill>
                <a:effectLst/>
                <a:latin typeface="Times New Roman" pitchFamily="18" charset="0"/>
                <a:ea typeface="+mn-ea"/>
                <a:cs typeface="Times New Roman" pitchFamily="18" charset="0"/>
              </a:rPr>
              <a:t> The varying thickness of zones of flow (Fragmented) Top and Bottom in case of à`ā   flow. </a:t>
            </a:r>
          </a:p>
          <a:p>
            <a:pPr marL="228600" lvl="0" indent="-228600">
              <a:buFont typeface="+mj-lt"/>
              <a:buAutoNum type="arabicParenR"/>
            </a:pPr>
            <a:r>
              <a:rPr lang="en-GB" sz="1400" b="0" kern="1200" dirty="0" smtClean="0">
                <a:solidFill>
                  <a:schemeClr val="tx1"/>
                </a:solidFill>
                <a:effectLst/>
                <a:latin typeface="Times New Roman" pitchFamily="18" charset="0"/>
                <a:ea typeface="+mn-ea"/>
                <a:cs typeface="Times New Roman" pitchFamily="18" charset="0"/>
              </a:rPr>
              <a:t>Curviplanar joint systems </a:t>
            </a:r>
          </a:p>
          <a:p>
            <a:pPr marL="228600" lvl="0" indent="-228600">
              <a:buFont typeface="+mj-lt"/>
              <a:buAutoNum type="arabicParenR"/>
            </a:pPr>
            <a:r>
              <a:rPr lang="en-GB" sz="1400" b="0" kern="1200" dirty="0" smtClean="0">
                <a:solidFill>
                  <a:schemeClr val="tx1"/>
                </a:solidFill>
                <a:effectLst/>
                <a:latin typeface="Times New Roman" pitchFamily="18" charset="0"/>
                <a:ea typeface="+mn-ea"/>
                <a:cs typeface="Times New Roman" pitchFamily="18" charset="0"/>
              </a:rPr>
              <a:t>Variation in an attitude of joints along the exposed section of the flow.</a:t>
            </a:r>
          </a:p>
          <a:p>
            <a:pPr marL="228600" lvl="0" indent="-228600">
              <a:buFont typeface="+mj-lt"/>
              <a:buAutoNum type="arabicParenR"/>
            </a:pPr>
            <a:r>
              <a:rPr lang="en-GB" sz="1400" b="0" kern="1200" dirty="0" smtClean="0">
                <a:solidFill>
                  <a:schemeClr val="tx1"/>
                </a:solidFill>
                <a:effectLst/>
                <a:latin typeface="Times New Roman" pitchFamily="18" charset="0"/>
                <a:ea typeface="+mn-ea"/>
                <a:cs typeface="Times New Roman" pitchFamily="18" charset="0"/>
              </a:rPr>
              <a:t>Variation in lithology within a flow e.g. amygdular, aphinitic and vesicular, volcanic breccia, tuffaceous bands </a:t>
            </a:r>
          </a:p>
          <a:p>
            <a:pPr marL="228600" lvl="0" indent="-228600">
              <a:buFont typeface="+mj-lt"/>
              <a:buAutoNum type="arabicParenR"/>
            </a:pPr>
            <a:r>
              <a:rPr lang="en-GB" sz="1400" b="0" kern="1200" dirty="0" smtClean="0">
                <a:solidFill>
                  <a:schemeClr val="tx1"/>
                </a:solidFill>
                <a:effectLst/>
                <a:latin typeface="Times New Roman" pitchFamily="18" charset="0"/>
                <a:ea typeface="+mn-ea"/>
                <a:cs typeface="Times New Roman" pitchFamily="18" charset="0"/>
              </a:rPr>
              <a:t>Varying intensities of weathering for different parts as well as exposures of flow. </a:t>
            </a:r>
          </a:p>
          <a:p>
            <a:pPr marL="228600" lvl="0" indent="-228600">
              <a:buFont typeface="+mj-lt"/>
              <a:buAutoNum type="arabicParenR"/>
            </a:pPr>
            <a:r>
              <a:rPr lang="en-GB" sz="1400" b="0" kern="1200" dirty="0" smtClean="0">
                <a:solidFill>
                  <a:schemeClr val="tx1"/>
                </a:solidFill>
                <a:effectLst/>
                <a:latin typeface="Times New Roman" pitchFamily="18" charset="0"/>
                <a:ea typeface="+mn-ea"/>
                <a:cs typeface="Times New Roman" pitchFamily="18" charset="0"/>
              </a:rPr>
              <a:t>Flows are heterogeneous at outcrop scale and show variation in lateral and vertical direction on account of vesicularity, jointing.</a:t>
            </a:r>
          </a:p>
          <a:p>
            <a:pPr marL="228600" indent="-228600">
              <a:buFont typeface="+mj-lt"/>
              <a:buAutoNum type="arabicParenR"/>
            </a:pPr>
            <a:endParaRPr lang="en-GB" sz="1400" b="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A15E190-F15A-4202-8941-8975A93D167F}" type="slidenum">
              <a:rPr lang="en-GB" smtClean="0"/>
              <a:t>13</a:t>
            </a:fld>
            <a:endParaRPr lang="en-GB"/>
          </a:p>
        </p:txBody>
      </p:sp>
    </p:spTree>
    <p:extLst>
      <p:ext uri="{BB962C8B-B14F-4D97-AF65-F5344CB8AC3E}">
        <p14:creationId xmlns:p14="http://schemas.microsoft.com/office/powerpoint/2010/main" val="25530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Variation in Engineering Properties of à`ā Flow </a:t>
            </a:r>
          </a:p>
          <a:p>
            <a:endParaRPr lang="en-GB" dirty="0"/>
          </a:p>
        </p:txBody>
      </p:sp>
      <p:sp>
        <p:nvSpPr>
          <p:cNvPr id="4" name="Slide Number Placeholder 3"/>
          <p:cNvSpPr>
            <a:spLocks noGrp="1"/>
          </p:cNvSpPr>
          <p:nvPr>
            <p:ph type="sldNum" sz="quarter" idx="10"/>
          </p:nvPr>
        </p:nvSpPr>
        <p:spPr/>
        <p:txBody>
          <a:bodyPr/>
          <a:lstStyle/>
          <a:p>
            <a:fld id="{4A15E190-F15A-4202-8941-8975A93D167F}" type="slidenum">
              <a:rPr lang="en-GB" smtClean="0"/>
              <a:t>16</a:t>
            </a:fld>
            <a:endParaRPr lang="en-GB"/>
          </a:p>
        </p:txBody>
      </p:sp>
    </p:spTree>
    <p:extLst>
      <p:ext uri="{BB962C8B-B14F-4D97-AF65-F5344CB8AC3E}">
        <p14:creationId xmlns:p14="http://schemas.microsoft.com/office/powerpoint/2010/main" val="60631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Various engineering properties of different zones of à`ā flow is summarized as follows:</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FTB, FBB have similar lithologies and may show similar engineering properties (partly discussed under interflow horizon) </a:t>
            </a:r>
          </a:p>
          <a:p>
            <a:pPr lvl="0"/>
            <a:r>
              <a:rPr lang="en-GB" sz="1200" kern="1200" dirty="0" smtClean="0">
                <a:solidFill>
                  <a:schemeClr val="tx1"/>
                </a:solidFill>
                <a:effectLst/>
                <a:latin typeface="+mn-lt"/>
                <a:ea typeface="+mn-ea"/>
                <a:cs typeface="+mn-cs"/>
              </a:rPr>
              <a:t>Dense and jointed core (DJC) has more subvertical; columnar joints with varying attitude.  In between, two tiers of columnar joints, a subhorizontal median may be present. </a:t>
            </a:r>
          </a:p>
          <a:p>
            <a:pPr lvl="0"/>
            <a:r>
              <a:rPr lang="en-GB" sz="1200" kern="1200" dirty="0" smtClean="0">
                <a:solidFill>
                  <a:schemeClr val="tx1"/>
                </a:solidFill>
                <a:effectLst/>
                <a:latin typeface="+mn-lt"/>
                <a:ea typeface="+mn-ea"/>
                <a:cs typeface="+mn-cs"/>
              </a:rPr>
              <a:t>Spacing of the joints varied from closely spaced to wide i.e. 60 to 400 mm. </a:t>
            </a:r>
          </a:p>
          <a:p>
            <a:pPr lvl="0"/>
            <a:r>
              <a:rPr lang="en-GB" sz="1200" kern="1200" dirty="0" smtClean="0">
                <a:solidFill>
                  <a:schemeClr val="tx1"/>
                </a:solidFill>
                <a:effectLst/>
                <a:latin typeface="+mn-lt"/>
                <a:ea typeface="+mn-ea"/>
                <a:cs typeface="+mn-cs"/>
              </a:rPr>
              <a:t>Joints may have medium to low persistence i.e. from ~1 m to 10m. </a:t>
            </a:r>
          </a:p>
          <a:p>
            <a:pPr lvl="0"/>
            <a:r>
              <a:rPr lang="en-GB" sz="1200" kern="1200" dirty="0" smtClean="0">
                <a:solidFill>
                  <a:schemeClr val="tx1"/>
                </a:solidFill>
                <a:effectLst/>
                <a:latin typeface="+mn-lt"/>
                <a:ea typeface="+mn-ea"/>
                <a:cs typeface="+mn-cs"/>
              </a:rPr>
              <a:t>Along the joints, wall strength is low i.e. R2-R3. </a:t>
            </a:r>
          </a:p>
          <a:p>
            <a:pPr lvl="0"/>
            <a:r>
              <a:rPr lang="en-GB" sz="1200" kern="1200" dirty="0" smtClean="0">
                <a:solidFill>
                  <a:schemeClr val="tx1"/>
                </a:solidFill>
                <a:effectLst/>
                <a:latin typeface="+mn-lt"/>
                <a:ea typeface="+mn-ea"/>
                <a:cs typeface="+mn-cs"/>
              </a:rPr>
              <a:t>Joints may have rough to smooth planar roughness, </a:t>
            </a:r>
          </a:p>
          <a:p>
            <a:pPr lvl="0"/>
            <a:r>
              <a:rPr lang="en-GB" sz="1200" kern="1200" dirty="0" smtClean="0">
                <a:solidFill>
                  <a:schemeClr val="tx1"/>
                </a:solidFill>
                <a:effectLst/>
                <a:latin typeface="+mn-lt"/>
                <a:ea typeface="+mn-ea"/>
                <a:cs typeface="+mn-cs"/>
              </a:rPr>
              <a:t>Joints have aperture from tight to open i.e. 0.25 to 2.5 mm.</a:t>
            </a:r>
          </a:p>
          <a:p>
            <a:pPr lvl="0"/>
            <a:r>
              <a:rPr lang="en-GB" sz="1200" kern="1200" dirty="0" smtClean="0">
                <a:solidFill>
                  <a:schemeClr val="tx1"/>
                </a:solidFill>
                <a:effectLst/>
                <a:latin typeface="+mn-lt"/>
                <a:ea typeface="+mn-ea"/>
                <a:cs typeface="+mn-cs"/>
              </a:rPr>
              <a:t>Infilling show variation from slightly weathered (II) to Deeply weathered(V)</a:t>
            </a:r>
          </a:p>
          <a:p>
            <a:pPr lvl="0"/>
            <a:r>
              <a:rPr lang="en-GB" sz="1200" kern="1200" dirty="0" smtClean="0">
                <a:solidFill>
                  <a:schemeClr val="tx1"/>
                </a:solidFill>
                <a:effectLst/>
                <a:latin typeface="+mn-lt"/>
                <a:ea typeface="+mn-ea"/>
                <a:cs typeface="+mn-cs"/>
              </a:rPr>
              <a:t>DJC has at least two sets of joints with few random joints, </a:t>
            </a:r>
          </a:p>
          <a:p>
            <a:pPr lvl="0"/>
            <a:r>
              <a:rPr lang="en-GB" sz="1200" kern="1200" dirty="0" smtClean="0">
                <a:solidFill>
                  <a:schemeClr val="tx1"/>
                </a:solidFill>
                <a:effectLst/>
                <a:latin typeface="+mn-lt"/>
                <a:ea typeface="+mn-ea"/>
                <a:cs typeface="+mn-cs"/>
              </a:rPr>
              <a:t>Dense core show small to large sized blocks. </a:t>
            </a:r>
          </a:p>
          <a:p>
            <a:r>
              <a:rPr lang="en-GB" sz="1200" kern="1200" dirty="0" smtClean="0">
                <a:solidFill>
                  <a:schemeClr val="tx1"/>
                </a:solidFill>
                <a:effectLst/>
                <a:latin typeface="+mn-lt"/>
                <a:ea typeface="+mn-ea"/>
                <a:cs typeface="+mn-cs"/>
              </a:rPr>
              <a:t>This indicates that outcrops of DJC are controlled by properties of joints. In general, DJC has rock with high strength but it can be affected by grade of weathering along the joint or within the core as well as other joint parameters. Spheroidal weathering is developed with rinds having relatively high degree of weathering than core. </a:t>
            </a:r>
          </a:p>
          <a:p>
            <a:endParaRPr lang="en-GB" dirty="0"/>
          </a:p>
        </p:txBody>
      </p:sp>
      <p:sp>
        <p:nvSpPr>
          <p:cNvPr id="4" name="Slide Number Placeholder 3"/>
          <p:cNvSpPr>
            <a:spLocks noGrp="1"/>
          </p:cNvSpPr>
          <p:nvPr>
            <p:ph type="sldNum" sz="quarter" idx="10"/>
          </p:nvPr>
        </p:nvSpPr>
        <p:spPr/>
        <p:txBody>
          <a:bodyPr/>
          <a:lstStyle/>
          <a:p>
            <a:fld id="{4A15E190-F15A-4202-8941-8975A93D167F}" type="slidenum">
              <a:rPr lang="en-GB" smtClean="0"/>
              <a:t>17</a:t>
            </a:fld>
            <a:endParaRPr lang="en-GB"/>
          </a:p>
        </p:txBody>
      </p:sp>
    </p:spTree>
    <p:extLst>
      <p:ext uri="{BB962C8B-B14F-4D97-AF65-F5344CB8AC3E}">
        <p14:creationId xmlns:p14="http://schemas.microsoft.com/office/powerpoint/2010/main" val="1313181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Variation in Engineering Properties of Interflow Horizons</a:t>
            </a:r>
            <a:endParaRPr lang="en-GB" sz="1200" b="1"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A15E190-F15A-4202-8941-8975A93D167F}" type="slidenum">
              <a:rPr lang="en-GB" smtClean="0"/>
              <a:t>18</a:t>
            </a:fld>
            <a:endParaRPr lang="en-GB"/>
          </a:p>
        </p:txBody>
      </p:sp>
    </p:spTree>
    <p:extLst>
      <p:ext uri="{BB962C8B-B14F-4D97-AF65-F5344CB8AC3E}">
        <p14:creationId xmlns:p14="http://schemas.microsoft.com/office/powerpoint/2010/main" val="168688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Interflow horizons show varying lithology such as tuff and or breccia. Brecciated portions often show basaltic fragments surrounded by varying types of lava matrix.  Tuff / Breccia have low strength than main rock body and may show presence of impersistent joints. </a:t>
            </a:r>
          </a:p>
          <a:p>
            <a:pPr lvl="0"/>
            <a:r>
              <a:rPr lang="en-GB" sz="1200" kern="1200" dirty="0" smtClean="0">
                <a:solidFill>
                  <a:schemeClr val="tx1"/>
                </a:solidFill>
                <a:effectLst/>
                <a:latin typeface="+mn-lt"/>
                <a:ea typeface="+mn-ea"/>
                <a:cs typeface="+mn-cs"/>
              </a:rPr>
              <a:t>Brecciated portions may not have joints but, tuffaceous portions show very closely spaced (upto 60 mm) platy joints with varying properties (Kshirsagar,1982). </a:t>
            </a:r>
          </a:p>
          <a:p>
            <a:pPr lvl="0"/>
            <a:r>
              <a:rPr lang="en-GB" sz="1200" kern="1200" dirty="0" smtClean="0">
                <a:solidFill>
                  <a:schemeClr val="tx1"/>
                </a:solidFill>
                <a:effectLst/>
                <a:latin typeface="+mn-lt"/>
                <a:ea typeface="+mn-ea"/>
                <a:cs typeface="+mn-cs"/>
              </a:rPr>
              <a:t>In the outcrop section, persistence cannot be determined and along the joints, wall strength is low i.e. S2 to S4.  Joints may have smooth planar roughness with open aperture i.e. ~ 0.25 mm.</a:t>
            </a:r>
          </a:p>
          <a:p>
            <a:pPr lvl="0"/>
            <a:r>
              <a:rPr lang="en-GB" sz="1200" kern="1200" dirty="0" smtClean="0">
                <a:solidFill>
                  <a:schemeClr val="tx1"/>
                </a:solidFill>
                <a:effectLst/>
                <a:latin typeface="+mn-lt"/>
                <a:ea typeface="+mn-ea"/>
                <a:cs typeface="+mn-cs"/>
              </a:rPr>
              <a:t>Small to very small block (&gt;30 joint/m</a:t>
            </a:r>
            <a:r>
              <a:rPr lang="en-GB" sz="1200" kern="1200" baseline="30000" dirty="0" smtClean="0">
                <a:solidFill>
                  <a:schemeClr val="tx1"/>
                </a:solidFill>
                <a:effectLst/>
                <a:latin typeface="+mn-lt"/>
                <a:ea typeface="+mn-ea"/>
                <a:cs typeface="+mn-cs"/>
              </a:rPr>
              <a:t>3</a:t>
            </a:r>
            <a:r>
              <a:rPr lang="en-GB" sz="1200" kern="1200" dirty="0" smtClean="0">
                <a:solidFill>
                  <a:schemeClr val="tx1"/>
                </a:solidFill>
                <a:effectLst/>
                <a:latin typeface="+mn-lt"/>
                <a:ea typeface="+mn-ea"/>
                <a:cs typeface="+mn-cs"/>
              </a:rPr>
              <a:t>) with rectangular, fragmented appearance.  In general, interflow horizons have a rock with low strength and it can be further affected by grade of surficial weathering. </a:t>
            </a:r>
          </a:p>
          <a:p>
            <a:pPr lvl="0"/>
            <a:r>
              <a:rPr lang="en-GB" sz="1200" kern="1200" dirty="0" smtClean="0">
                <a:solidFill>
                  <a:schemeClr val="tx1"/>
                </a:solidFill>
                <a:effectLst/>
                <a:latin typeface="+mn-lt"/>
                <a:ea typeface="+mn-ea"/>
                <a:cs typeface="+mn-cs"/>
              </a:rPr>
              <a:t>Strength of the rock from interflow zones is higher when freshly excavated or cored. However, upon exposure to atmosphere, the rock crumbles in a few days losing its strength. </a:t>
            </a:r>
          </a:p>
          <a:p>
            <a:endParaRPr lang="en-GB" dirty="0"/>
          </a:p>
        </p:txBody>
      </p:sp>
      <p:sp>
        <p:nvSpPr>
          <p:cNvPr id="4" name="Slide Number Placeholder 3"/>
          <p:cNvSpPr>
            <a:spLocks noGrp="1"/>
          </p:cNvSpPr>
          <p:nvPr>
            <p:ph type="sldNum" sz="quarter" idx="10"/>
          </p:nvPr>
        </p:nvSpPr>
        <p:spPr/>
        <p:txBody>
          <a:bodyPr/>
          <a:lstStyle/>
          <a:p>
            <a:fld id="{4A15E190-F15A-4202-8941-8975A93D167F}" type="slidenum">
              <a:rPr lang="en-GB" smtClean="0"/>
              <a:t>19</a:t>
            </a:fld>
            <a:endParaRPr lang="en-GB"/>
          </a:p>
        </p:txBody>
      </p:sp>
    </p:spTree>
    <p:extLst>
      <p:ext uri="{BB962C8B-B14F-4D97-AF65-F5344CB8AC3E}">
        <p14:creationId xmlns:p14="http://schemas.microsoft.com/office/powerpoint/2010/main" val="1275923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04-Dec-18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04-Dec-18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04-Dec-18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338AA2-F3EA-418C-9430-9549A5B7C335}" type="datetime1">
              <a:rPr lang="en-US" smtClean="0"/>
              <a:pPr/>
              <a:t>04-Dec-18</a:t>
            </a:fld>
            <a:endParaRPr lang="en-US" dirty="0"/>
          </a:p>
        </p:txBody>
      </p:sp>
      <p:sp>
        <p:nvSpPr>
          <p:cNvPr id="5" name="Footer Placeholder 4"/>
          <p:cNvSpPr>
            <a:spLocks noGrp="1"/>
          </p:cNvSpPr>
          <p:nvPr>
            <p:ph type="ftr" sz="quarter" idx="11"/>
          </p:nvPr>
        </p:nvSpPr>
        <p:spPr/>
        <p:txBody>
          <a:bodyPr/>
          <a:lstStyle/>
          <a:p>
            <a:r>
              <a:rPr lang="en-US" smtClean="0"/>
              <a:t>Rahul Joshi,  L. K. Kshirsagar,  P. B. Jadhav, MIT Pune-411038 </a:t>
            </a:r>
            <a:endParaRPr lang="en-US" dirty="0"/>
          </a:p>
        </p:txBody>
      </p:sp>
      <p:sp>
        <p:nvSpPr>
          <p:cNvPr id="6" name="Slide Number Placeholder 5"/>
          <p:cNvSpPr>
            <a:spLocks noGrp="1"/>
          </p:cNvSpPr>
          <p:nvPr>
            <p:ph type="sldNum" sz="quarter" idx="12"/>
          </p:nvPr>
        </p:nvSpPr>
        <p:spPr/>
        <p:txBody>
          <a:bodyPr/>
          <a:lstStyle/>
          <a:p>
            <a:fld id="{28FD8316-8922-4BE3-A028-2FC59CE1309B}" type="slidenum">
              <a:rPr lang="en-US" smtClean="0"/>
              <a:pPr/>
              <a:t>‹#›</a:t>
            </a:fld>
            <a:endParaRPr lang="en-US" dirty="0"/>
          </a:p>
        </p:txBody>
      </p:sp>
      <p:sp>
        <p:nvSpPr>
          <p:cNvPr id="11" name="Picture Placeholder 10"/>
          <p:cNvSpPr>
            <a:spLocks noGrp="1"/>
          </p:cNvSpPr>
          <p:nvPr>
            <p:ph type="pic" sz="quarter" idx="14"/>
          </p:nvPr>
        </p:nvSpPr>
        <p:spPr>
          <a:xfrm>
            <a:off x="8229600" y="152400"/>
            <a:ext cx="914400" cy="685800"/>
          </a:xfrm>
        </p:spPr>
        <p:txBody>
          <a:bodyPr/>
          <a:lstStyle/>
          <a:p>
            <a:endParaRPr lang="en-US" dirty="0"/>
          </a:p>
        </p:txBody>
      </p:sp>
    </p:spTree>
    <p:extLst>
      <p:ext uri="{BB962C8B-B14F-4D97-AF65-F5344CB8AC3E}">
        <p14:creationId xmlns:p14="http://schemas.microsoft.com/office/powerpoint/2010/main" val="49639932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E9558F2-5365-4078-8527-1E132D202EF7}" type="datetime1">
              <a:rPr lang="en-GB" smtClean="0"/>
              <a:t>04/12/2018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D62B27-4C46-4588-940A-79F5293C7E22}" type="slidenum">
              <a:rPr lang="en-GB" smtClean="0"/>
              <a:t>‹#›</a:t>
            </a:fld>
            <a:endParaRPr lang="en-GB"/>
          </a:p>
        </p:txBody>
      </p:sp>
    </p:spTree>
    <p:extLst>
      <p:ext uri="{BB962C8B-B14F-4D97-AF65-F5344CB8AC3E}">
        <p14:creationId xmlns:p14="http://schemas.microsoft.com/office/powerpoint/2010/main" val="2342546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D8BD707-D9CF-40AE-B4C6-C98DA3205C09}" type="datetimeFigureOut">
              <a:rPr lang="en-US" smtClean="0"/>
              <a:pPr/>
              <a:t>04-Dec-18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786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04-Dec-18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04-Dec-18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04-Dec-18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04-Dec-18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04-Dec-18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04-Dec-18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04-Dec-18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04-Dec-18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2875" y="64295"/>
            <a:ext cx="491490" cy="58007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38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mit pune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21" y="523219"/>
            <a:ext cx="7961930" cy="56703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1221" y="6193546"/>
            <a:ext cx="7961930" cy="523220"/>
          </a:xfrm>
          <a:prstGeom prst="rect">
            <a:avLst/>
          </a:prstGeom>
          <a:solidFill>
            <a:schemeClr val="bg1"/>
          </a:solidFill>
        </p:spPr>
        <p:txBody>
          <a:bodyPr wrap="square" rtlCol="0">
            <a:spAutoFit/>
          </a:bodyPr>
          <a:lstStyle/>
          <a:p>
            <a:pPr algn="ctr"/>
            <a:r>
              <a:rPr lang="en-US" sz="2800" b="1" dirty="0" smtClean="0">
                <a:latin typeface="Times New Roman" pitchFamily="18" charset="0"/>
                <a:cs typeface="Times New Roman" pitchFamily="18" charset="0"/>
              </a:rPr>
              <a:t>MAEER’s MIT Pune</a:t>
            </a:r>
            <a:endParaRPr lang="en-GB"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438905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52400"/>
            <a:ext cx="8229600" cy="609600"/>
          </a:xfrm>
        </p:spPr>
        <p:txBody>
          <a:bodyPr>
            <a:normAutofit fontScale="90000"/>
          </a:bodyPr>
          <a:lstStyle/>
          <a:p>
            <a:r>
              <a:rPr lang="en-US" dirty="0" smtClean="0"/>
              <a:t>Methodology</a:t>
            </a:r>
            <a:endParaRPr lang="en-GB" dirty="0"/>
          </a:p>
        </p:txBody>
      </p:sp>
      <p:sp>
        <p:nvSpPr>
          <p:cNvPr id="4" name="TextBox 3"/>
          <p:cNvSpPr txBox="1"/>
          <p:nvPr/>
        </p:nvSpPr>
        <p:spPr>
          <a:xfrm>
            <a:off x="457200" y="1066800"/>
            <a:ext cx="8229600" cy="4616648"/>
          </a:xfrm>
          <a:prstGeom prst="rect">
            <a:avLst/>
          </a:prstGeom>
          <a:noFill/>
        </p:spPr>
        <p:txBody>
          <a:bodyPr wrap="square" rtlCol="0">
            <a:spAutoFit/>
          </a:bodyPr>
          <a:lstStyle/>
          <a:p>
            <a:pPr marL="457200" indent="-457200">
              <a:lnSpc>
                <a:spcPct val="150000"/>
              </a:lnSpc>
              <a:buFont typeface="+mj-lt"/>
              <a:buAutoNum type="arabicParenR"/>
            </a:pPr>
            <a:r>
              <a:rPr lang="en-US" sz="2800" dirty="0" smtClean="0">
                <a:latin typeface="Times New Roman" pitchFamily="18" charset="0"/>
                <a:cs typeface="Times New Roman" pitchFamily="18" charset="0"/>
              </a:rPr>
              <a:t>Study of  Basalt Flow Morphology</a:t>
            </a:r>
          </a:p>
          <a:p>
            <a:pPr marL="457200" indent="-457200">
              <a:lnSpc>
                <a:spcPct val="150000"/>
              </a:lnSpc>
              <a:buFont typeface="+mj-lt"/>
              <a:buAutoNum type="arabicParenR"/>
            </a:pPr>
            <a:endParaRPr lang="en-US" sz="2800" dirty="0" smtClean="0">
              <a:latin typeface="Times New Roman" pitchFamily="18" charset="0"/>
              <a:cs typeface="Times New Roman" pitchFamily="18" charset="0"/>
            </a:endParaRPr>
          </a:p>
          <a:p>
            <a:pPr marL="457200" indent="-457200">
              <a:lnSpc>
                <a:spcPct val="150000"/>
              </a:lnSpc>
              <a:buFont typeface="+mj-lt"/>
              <a:buAutoNum type="arabicParenR"/>
            </a:pPr>
            <a:r>
              <a:rPr lang="en-US" sz="2800" dirty="0" smtClean="0">
                <a:latin typeface="Times New Roman" pitchFamily="18" charset="0"/>
                <a:cs typeface="Times New Roman" pitchFamily="18" charset="0"/>
              </a:rPr>
              <a:t>Exploring Relationship  of different components of Flows and cut slopes of the roads</a:t>
            </a:r>
          </a:p>
          <a:p>
            <a:pPr marL="457200" indent="-457200">
              <a:lnSpc>
                <a:spcPct val="150000"/>
              </a:lnSpc>
              <a:buFont typeface="+mj-lt"/>
              <a:buAutoNum type="arabicParenR"/>
            </a:pPr>
            <a:endParaRPr lang="en-US" sz="2800" dirty="0" smtClean="0">
              <a:latin typeface="Times New Roman" pitchFamily="18" charset="0"/>
              <a:cs typeface="Times New Roman" pitchFamily="18" charset="0"/>
            </a:endParaRPr>
          </a:p>
          <a:p>
            <a:pPr marL="457200" indent="-457200">
              <a:lnSpc>
                <a:spcPct val="150000"/>
              </a:lnSpc>
              <a:buFont typeface="+mj-lt"/>
              <a:buAutoNum type="arabicParenR"/>
            </a:pPr>
            <a:r>
              <a:rPr lang="en-US" sz="2800" dirty="0" smtClean="0">
                <a:latin typeface="Times New Roman" pitchFamily="18" charset="0"/>
                <a:cs typeface="Times New Roman" pitchFamily="18" charset="0"/>
              </a:rPr>
              <a:t>Role of Joints on the stability of the road sections</a:t>
            </a:r>
          </a:p>
          <a:p>
            <a:pPr marL="457200" indent="-457200">
              <a:lnSpc>
                <a:spcPct val="150000"/>
              </a:lnSpc>
              <a:buFont typeface="+mj-lt"/>
              <a:buAutoNum type="arabicParenR"/>
            </a:pPr>
            <a:endParaRPr lang="en-GB" sz="2800" dirty="0">
              <a:latin typeface="Times New Roman" pitchFamily="18" charset="0"/>
              <a:cs typeface="Times New Roman" pitchFamily="18" charset="0"/>
            </a:endParaRPr>
          </a:p>
        </p:txBody>
      </p:sp>
    </p:spTree>
    <p:extLst>
      <p:ext uri="{BB962C8B-B14F-4D97-AF65-F5344CB8AC3E}">
        <p14:creationId xmlns:p14="http://schemas.microsoft.com/office/powerpoint/2010/main" val="3816079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338771"/>
            <a:ext cx="3429000" cy="1143000"/>
          </a:xfrm>
        </p:spPr>
        <p:txBody>
          <a:bodyPr>
            <a:normAutofit fontScale="90000"/>
          </a:bodyPr>
          <a:lstStyle/>
          <a:p>
            <a:r>
              <a:rPr lang="en-US" sz="4000" dirty="0"/>
              <a:t>Study of  Basalt Flow </a:t>
            </a:r>
            <a:r>
              <a:rPr lang="en-US" sz="4000" dirty="0" smtClean="0"/>
              <a:t>Morphology</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510"/>
            <a:ext cx="4114800" cy="5910943"/>
          </a:xfrm>
          <a:prstGeom prst="rect">
            <a:avLst/>
          </a:prstGeom>
        </p:spPr>
      </p:pic>
      <p:sp>
        <p:nvSpPr>
          <p:cNvPr id="4" name="Rectangle 3"/>
          <p:cNvSpPr/>
          <p:nvPr/>
        </p:nvSpPr>
        <p:spPr>
          <a:xfrm>
            <a:off x="838200" y="5921453"/>
            <a:ext cx="4572000" cy="646331"/>
          </a:xfrm>
          <a:prstGeom prst="rect">
            <a:avLst/>
          </a:prstGeom>
        </p:spPr>
        <p:txBody>
          <a:bodyPr>
            <a:spAutoFit/>
          </a:bodyPr>
          <a:lstStyle/>
          <a:p>
            <a:pPr algn="ctr"/>
            <a:r>
              <a:rPr lang="en-US" b="1" dirty="0">
                <a:latin typeface="Times New Roman" pitchFamily="18" charset="0"/>
                <a:cs typeface="Times New Roman" pitchFamily="18" charset="0"/>
              </a:rPr>
              <a:t>Typical Flow Morphology of `A`Ā flows, (modified after Lyle, 2000)</a:t>
            </a:r>
            <a:endParaRPr lang="en-GB" b="1" dirty="0">
              <a:latin typeface="Times New Roman" pitchFamily="18" charset="0"/>
              <a:cs typeface="Times New Roman" pitchFamily="18" charset="0"/>
            </a:endParaRPr>
          </a:p>
        </p:txBody>
      </p:sp>
      <p:sp>
        <p:nvSpPr>
          <p:cNvPr id="5" name="Rectangle 4"/>
          <p:cNvSpPr/>
          <p:nvPr/>
        </p:nvSpPr>
        <p:spPr>
          <a:xfrm>
            <a:off x="5334000" y="2743200"/>
            <a:ext cx="3644462" cy="1200329"/>
          </a:xfrm>
          <a:prstGeom prst="rect">
            <a:avLst/>
          </a:prstGeom>
        </p:spPr>
        <p:txBody>
          <a:bodyPr wrap="square">
            <a:spAutoFit/>
          </a:bodyPr>
          <a:lstStyle/>
          <a:p>
            <a:pPr algn="ctr"/>
            <a:r>
              <a:rPr lang="en-US" sz="2400" dirty="0" smtClean="0">
                <a:latin typeface="Times New Roman" pitchFamily="18" charset="0"/>
                <a:cs typeface="Times New Roman" pitchFamily="18" charset="0"/>
              </a:rPr>
              <a:t>Use of Standard Hawaii Terminology  to describe the basalt flows in DTB</a:t>
            </a:r>
            <a:endParaRPr lang="en-GB" sz="2400" dirty="0">
              <a:latin typeface="Times New Roman" pitchFamily="18" charset="0"/>
              <a:cs typeface="Times New Roman" pitchFamily="18" charset="0"/>
            </a:endParaRPr>
          </a:p>
        </p:txBody>
      </p:sp>
    </p:spTree>
    <p:extLst>
      <p:ext uri="{BB962C8B-B14F-4D97-AF65-F5344CB8AC3E}">
        <p14:creationId xmlns:p14="http://schemas.microsoft.com/office/powerpoint/2010/main" val="3884113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807896" cy="487362"/>
          </a:xfrm>
        </p:spPr>
        <p:txBody>
          <a:bodyPr>
            <a:normAutofit/>
          </a:bodyPr>
          <a:lstStyle/>
          <a:p>
            <a:pPr lvl="1" algn="ctr" rtl="0">
              <a:spcBef>
                <a:spcPct val="0"/>
              </a:spcBef>
            </a:pPr>
            <a:r>
              <a:rPr lang="en-GB" b="1" dirty="0" smtClean="0">
                <a:latin typeface="Times New Roman" pitchFamily="18" charset="0"/>
                <a:cs typeface="Times New Roman" pitchFamily="18" charset="0"/>
              </a:rPr>
              <a:t>Study of Flow Morphology from Type Section –</a:t>
            </a:r>
            <a:r>
              <a:rPr lang="en-GB" b="1" dirty="0" smtClean="0">
                <a:solidFill>
                  <a:srgbClr val="000000"/>
                </a:solidFill>
                <a:latin typeface="Times New Roman" pitchFamily="18" charset="0"/>
                <a:ea typeface="Times New Roman" pitchFamily="18" charset="0"/>
                <a:cs typeface="Times New Roman" pitchFamily="18" charset="0"/>
              </a:rPr>
              <a:t>à`ā </a:t>
            </a:r>
            <a:r>
              <a:rPr lang="en-GB" b="1" dirty="0" smtClean="0">
                <a:latin typeface="Times New Roman" pitchFamily="18" charset="0"/>
                <a:cs typeface="Times New Roman" pitchFamily="18" charset="0"/>
              </a:rPr>
              <a:t>Flows, Dive Ghat, SE Pune</a:t>
            </a:r>
            <a:endParaRPr lang="en-GB" b="1" dirty="0">
              <a:latin typeface="Times New Roman" pitchFamily="18" charset="0"/>
              <a:cs typeface="Times New Roman" pitchFamily="18" charset="0"/>
            </a:endParaRPr>
          </a:p>
        </p:txBody>
      </p:sp>
      <p:pic>
        <p:nvPicPr>
          <p:cNvPr id="5" name="Picture 4"/>
          <p:cNvPicPr/>
          <p:nvPr/>
        </p:nvPicPr>
        <p:blipFill rotWithShape="1">
          <a:blip r:embed="rId3">
            <a:extLst>
              <a:ext uri="{28A0092B-C50C-407E-A947-70E740481C1C}">
                <a14:useLocalDpi xmlns:a14="http://schemas.microsoft.com/office/drawing/2010/main" val="0"/>
              </a:ext>
            </a:extLst>
          </a:blip>
          <a:srcRect l="1476" t="-1" r="269" b="5686"/>
          <a:stretch/>
        </p:blipFill>
        <p:spPr bwMode="auto">
          <a:xfrm>
            <a:off x="514890" y="4228312"/>
            <a:ext cx="2865120" cy="2159635"/>
          </a:xfrm>
          <a:prstGeom prst="rect">
            <a:avLst/>
          </a:prstGeom>
          <a:noFill/>
          <a:ln>
            <a:solidFill>
              <a:schemeClr val="tx1"/>
            </a:solidFill>
          </a:ln>
          <a:extLst>
            <a:ext uri="{53640926-AAD7-44D8-BBD7-CCE9431645EC}">
              <a14:shadowObscured xmlns:a14="http://schemas.microsoft.com/office/drawing/2010/main"/>
            </a:ext>
          </a:extLst>
        </p:spPr>
      </p:pic>
      <p:sp>
        <p:nvSpPr>
          <p:cNvPr id="10" name="Slide Number Placeholder 9"/>
          <p:cNvSpPr>
            <a:spLocks noGrp="1"/>
          </p:cNvSpPr>
          <p:nvPr>
            <p:ph type="sldNum" sz="quarter" idx="12"/>
          </p:nvPr>
        </p:nvSpPr>
        <p:spPr>
          <a:xfrm>
            <a:off x="6553200" y="6473442"/>
            <a:ext cx="2133600" cy="365125"/>
          </a:xfrm>
        </p:spPr>
        <p:txBody>
          <a:bodyPr/>
          <a:lstStyle/>
          <a:p>
            <a:fld id="{B6F15528-21DE-4FAA-801E-634DDDAF4B2B}" type="slidenum">
              <a:rPr lang="en-US" smtClean="0"/>
              <a:pPr/>
              <a:t>12</a:t>
            </a:fld>
            <a:endParaRPr lang="en-US" dirty="0"/>
          </a:p>
        </p:txBody>
      </p:sp>
      <p:sp>
        <p:nvSpPr>
          <p:cNvPr id="11" name="Rectangle 10"/>
          <p:cNvSpPr/>
          <p:nvPr/>
        </p:nvSpPr>
        <p:spPr>
          <a:xfrm>
            <a:off x="273520" y="6387947"/>
            <a:ext cx="3505200" cy="307777"/>
          </a:xfrm>
          <a:prstGeom prst="rect">
            <a:avLst/>
          </a:prstGeom>
        </p:spPr>
        <p:txBody>
          <a:bodyPr wrap="square">
            <a:spAutoFit/>
          </a:bodyPr>
          <a:lstStyle/>
          <a:p>
            <a:pPr algn="ctr"/>
            <a:r>
              <a:rPr lang="en-GB" sz="1400" dirty="0">
                <a:latin typeface="Times New Roman" pitchFamily="18" charset="0"/>
                <a:cs typeface="Times New Roman" pitchFamily="18" charset="0"/>
              </a:rPr>
              <a:t>Dense and Jointed Core of </a:t>
            </a:r>
            <a:r>
              <a:rPr lang="en-GB" sz="1400" dirty="0" smtClean="0">
                <a:latin typeface="Times New Roman" pitchFamily="18" charset="0"/>
                <a:cs typeface="Times New Roman" pitchFamily="18" charset="0"/>
              </a:rPr>
              <a:t>Flow-I</a:t>
            </a:r>
            <a:endParaRPr lang="en-GB" sz="1400" dirty="0">
              <a:latin typeface="Times New Roman" pitchFamily="18" charset="0"/>
              <a:cs typeface="Times New Roman" pitchFamily="18" charset="0"/>
            </a:endParaRPr>
          </a:p>
        </p:txBody>
      </p:sp>
      <p:sp>
        <p:nvSpPr>
          <p:cNvPr id="13" name="Rectangle 12"/>
          <p:cNvSpPr/>
          <p:nvPr/>
        </p:nvSpPr>
        <p:spPr>
          <a:xfrm>
            <a:off x="4053840" y="6500558"/>
            <a:ext cx="3657600" cy="307777"/>
          </a:xfrm>
          <a:prstGeom prst="rect">
            <a:avLst/>
          </a:prstGeom>
        </p:spPr>
        <p:txBody>
          <a:bodyPr wrap="square">
            <a:spAutoFit/>
          </a:bodyPr>
          <a:lstStyle/>
          <a:p>
            <a:pPr algn="ctr"/>
            <a:r>
              <a:rPr lang="en-GB" sz="1400" dirty="0">
                <a:latin typeface="Times New Roman" pitchFamily="18" charset="0"/>
                <a:cs typeface="Times New Roman" pitchFamily="18" charset="0"/>
              </a:rPr>
              <a:t>Dense and Jointed Core of Flow-K</a:t>
            </a:r>
          </a:p>
        </p:txBody>
      </p:sp>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8724" y="4033634"/>
            <a:ext cx="3126476" cy="2534185"/>
          </a:xfrm>
          <a:prstGeom prst="rect">
            <a:avLst/>
          </a:prstGeom>
          <a:noFill/>
        </p:spPr>
      </p:pic>
      <p:pic>
        <p:nvPicPr>
          <p:cNvPr id="15" name="Picture 14"/>
          <p:cNvPicPr/>
          <p:nvPr/>
        </p:nvPicPr>
        <p:blipFill rotWithShape="1">
          <a:blip r:embed="rId5">
            <a:extLst>
              <a:ext uri="{28A0092B-C50C-407E-A947-70E740481C1C}">
                <a14:useLocalDpi xmlns:a14="http://schemas.microsoft.com/office/drawing/2010/main" val="0"/>
              </a:ext>
            </a:extLst>
          </a:blip>
          <a:srcRect l="2901" r="772"/>
          <a:stretch/>
        </p:blipFill>
        <p:spPr bwMode="auto">
          <a:xfrm>
            <a:off x="514890" y="593764"/>
            <a:ext cx="1954530" cy="2646045"/>
          </a:xfrm>
          <a:prstGeom prst="rect">
            <a:avLst/>
          </a:prstGeom>
          <a:noFill/>
          <a:ln>
            <a:noFill/>
          </a:ln>
          <a:extLst>
            <a:ext uri="{53640926-AAD7-44D8-BBD7-CCE9431645EC}">
              <a14:shadowObscured xmlns:a14="http://schemas.microsoft.com/office/drawing/2010/main"/>
            </a:ext>
          </a:extLst>
        </p:spPr>
      </p:pic>
      <p:sp>
        <p:nvSpPr>
          <p:cNvPr id="16" name="Rectangle 15"/>
          <p:cNvSpPr/>
          <p:nvPr/>
        </p:nvSpPr>
        <p:spPr>
          <a:xfrm>
            <a:off x="5673" y="3239809"/>
            <a:ext cx="2766127" cy="738664"/>
          </a:xfrm>
          <a:prstGeom prst="rect">
            <a:avLst/>
          </a:prstGeom>
        </p:spPr>
        <p:txBody>
          <a:bodyPr wrap="square">
            <a:spAutoFit/>
          </a:bodyPr>
          <a:lstStyle/>
          <a:p>
            <a:pPr algn="ctr"/>
            <a:r>
              <a:rPr lang="en-GB" sz="1400" dirty="0">
                <a:latin typeface="Times New Roman" pitchFamily="18" charset="0"/>
                <a:cs typeface="Times New Roman" pitchFamily="18" charset="0"/>
              </a:rPr>
              <a:t>Dense and Jointed Core of Flow-K, Fragmented top of Flow-J and bottom of Flow- L</a:t>
            </a:r>
          </a:p>
        </p:txBody>
      </p:sp>
      <p:pic>
        <p:nvPicPr>
          <p:cNvPr id="12" name="Picture 11"/>
          <p:cNvPicPr/>
          <p:nvPr/>
        </p:nvPicPr>
        <p:blipFill rotWithShape="1">
          <a:blip r:embed="rId6" cstate="print">
            <a:extLst>
              <a:ext uri="{28A0092B-C50C-407E-A947-70E740481C1C}">
                <a14:useLocalDpi xmlns:a14="http://schemas.microsoft.com/office/drawing/2010/main" val="0"/>
              </a:ext>
            </a:extLst>
          </a:blip>
          <a:srcRect l="631" t="649" r="1956" b="649"/>
          <a:stretch/>
        </p:blipFill>
        <p:spPr bwMode="auto">
          <a:xfrm>
            <a:off x="3494207" y="620688"/>
            <a:ext cx="1867554" cy="2393817"/>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7" name="Picture 16"/>
          <p:cNvPicPr/>
          <p:nvPr/>
        </p:nvPicPr>
        <p:blipFill rotWithShape="1">
          <a:blip r:embed="rId7" cstate="print">
            <a:extLst>
              <a:ext uri="{28A0092B-C50C-407E-A947-70E740481C1C}">
                <a14:useLocalDpi xmlns:a14="http://schemas.microsoft.com/office/drawing/2010/main" val="0"/>
              </a:ext>
            </a:extLst>
          </a:blip>
          <a:srcRect l="1618" t="281" r="633" b="2311"/>
          <a:stretch/>
        </p:blipFill>
        <p:spPr bwMode="auto">
          <a:xfrm>
            <a:off x="5882640" y="737780"/>
            <a:ext cx="2865120" cy="2159635"/>
          </a:xfrm>
          <a:prstGeom prst="rect">
            <a:avLst/>
          </a:prstGeom>
          <a:noFill/>
          <a:ln>
            <a:solidFill>
              <a:schemeClr val="tx1"/>
            </a:solidFill>
          </a:ln>
          <a:extLst>
            <a:ext uri="{53640926-AAD7-44D8-BBD7-CCE9431645EC}">
              <a14:shadowObscured xmlns:a14="http://schemas.microsoft.com/office/drawing/2010/main"/>
            </a:ext>
          </a:extLst>
        </p:spPr>
      </p:pic>
      <p:sp>
        <p:nvSpPr>
          <p:cNvPr id="3" name="Rectangle 2"/>
          <p:cNvSpPr/>
          <p:nvPr/>
        </p:nvSpPr>
        <p:spPr>
          <a:xfrm>
            <a:off x="5882640" y="2799551"/>
            <a:ext cx="3153856" cy="307777"/>
          </a:xfrm>
          <a:prstGeom prst="rect">
            <a:avLst/>
          </a:prstGeom>
        </p:spPr>
        <p:txBody>
          <a:bodyPr wrap="square">
            <a:spAutoFit/>
          </a:bodyPr>
          <a:lstStyle/>
          <a:p>
            <a:pPr algn="ctr"/>
            <a:r>
              <a:rPr lang="en-GB" sz="1400" dirty="0">
                <a:latin typeface="Times New Roman" pitchFamily="18" charset="0"/>
                <a:cs typeface="Times New Roman" pitchFamily="18" charset="0"/>
              </a:rPr>
              <a:t>Dense and Jointed Core of </a:t>
            </a:r>
            <a:r>
              <a:rPr lang="en-GB" sz="1400" dirty="0" smtClean="0">
                <a:latin typeface="Times New Roman" pitchFamily="18" charset="0"/>
                <a:cs typeface="Times New Roman" pitchFamily="18" charset="0"/>
              </a:rPr>
              <a:t>Flow-N</a:t>
            </a:r>
            <a:endParaRPr lang="en-GB" sz="1400" dirty="0">
              <a:latin typeface="Times New Roman" pitchFamily="18" charset="0"/>
              <a:cs typeface="Times New Roman" pitchFamily="18" charset="0"/>
            </a:endParaRPr>
          </a:p>
        </p:txBody>
      </p:sp>
      <p:sp>
        <p:nvSpPr>
          <p:cNvPr id="4" name="Rectangle 3"/>
          <p:cNvSpPr/>
          <p:nvPr/>
        </p:nvSpPr>
        <p:spPr>
          <a:xfrm>
            <a:off x="3203848" y="3024366"/>
            <a:ext cx="2448272" cy="738664"/>
          </a:xfrm>
          <a:prstGeom prst="rect">
            <a:avLst/>
          </a:prstGeom>
        </p:spPr>
        <p:txBody>
          <a:bodyPr wrap="square">
            <a:spAutoFit/>
          </a:bodyPr>
          <a:lstStyle/>
          <a:p>
            <a:pPr algn="ctr"/>
            <a:r>
              <a:rPr lang="en-GB" sz="1400" dirty="0">
                <a:latin typeface="Times New Roman" pitchFamily="18" charset="0"/>
                <a:cs typeface="Times New Roman" pitchFamily="18" charset="0"/>
              </a:rPr>
              <a:t>Dense and Jointed Core, fragmented bottom of Flow-M, and Fragmented top of </a:t>
            </a:r>
            <a:r>
              <a:rPr lang="en-GB" sz="1400" dirty="0" smtClean="0">
                <a:latin typeface="Times New Roman" pitchFamily="18" charset="0"/>
                <a:cs typeface="Times New Roman" pitchFamily="18" charset="0"/>
              </a:rPr>
              <a:t>Flow-L</a:t>
            </a:r>
            <a:endParaRPr lang="en-GB" sz="1400" dirty="0">
              <a:latin typeface="Times New Roman" pitchFamily="18" charset="0"/>
              <a:cs typeface="Times New Roman" pitchFamily="18" charset="0"/>
            </a:endParaRPr>
          </a:p>
        </p:txBody>
      </p:sp>
    </p:spTree>
    <p:extLst>
      <p:ext uri="{BB962C8B-B14F-4D97-AF65-F5344CB8AC3E}">
        <p14:creationId xmlns:p14="http://schemas.microsoft.com/office/powerpoint/2010/main" val="2206792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068"/>
          <p:cNvPicPr>
            <a:picLocks noChangeAspect="1" noChangeArrowheads="1"/>
          </p:cNvPicPr>
          <p:nvPr/>
        </p:nvPicPr>
        <p:blipFill>
          <a:blip r:embed="rId3">
            <a:extLst>
              <a:ext uri="{28A0092B-C50C-407E-A947-70E740481C1C}">
                <a14:useLocalDpi xmlns:a14="http://schemas.microsoft.com/office/drawing/2010/main" val="0"/>
              </a:ext>
            </a:extLst>
          </a:blip>
          <a:srcRect l="3111" r="294"/>
          <a:stretch>
            <a:fillRect/>
          </a:stretch>
        </p:blipFill>
        <p:spPr bwMode="auto">
          <a:xfrm>
            <a:off x="212834" y="857250"/>
            <a:ext cx="28003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1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6725" y="3143250"/>
            <a:ext cx="272415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1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3261" y="4429808"/>
            <a:ext cx="2962275" cy="2276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dirty="0"/>
          </a:p>
        </p:txBody>
      </p:sp>
      <p:sp>
        <p:nvSpPr>
          <p:cNvPr id="10" name="Title 1"/>
          <p:cNvSpPr txBox="1">
            <a:spLocks/>
          </p:cNvSpPr>
          <p:nvPr/>
        </p:nvSpPr>
        <p:spPr>
          <a:xfrm>
            <a:off x="609600" y="183699"/>
            <a:ext cx="8275661"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rtl="0">
              <a:spcBef>
                <a:spcPct val="0"/>
              </a:spcBef>
            </a:pPr>
            <a:r>
              <a:rPr lang="en-GB" b="1" dirty="0" smtClean="0">
                <a:latin typeface="Times New Roman" pitchFamily="18" charset="0"/>
                <a:cs typeface="Times New Roman" pitchFamily="18" charset="0"/>
              </a:rPr>
              <a:t>Study of Flow Morphology from Type Section –Interflow Horizons, </a:t>
            </a:r>
          </a:p>
          <a:p>
            <a:pPr lvl="1" algn="ctr" rtl="0">
              <a:spcBef>
                <a:spcPct val="0"/>
              </a:spcBef>
            </a:pPr>
            <a:r>
              <a:rPr lang="en-GB" b="1" dirty="0" smtClean="0">
                <a:latin typeface="Times New Roman" pitchFamily="18" charset="0"/>
                <a:cs typeface="Times New Roman" pitchFamily="18" charset="0"/>
              </a:rPr>
              <a:t>Dive Ghat, Near Pune</a:t>
            </a:r>
            <a:endParaRPr lang="en-GB" dirty="0">
              <a:latin typeface="Times New Roman" pitchFamily="18" charset="0"/>
              <a:cs typeface="Times New Roman" pitchFamily="18" charset="0"/>
            </a:endParaRPr>
          </a:p>
        </p:txBody>
      </p:sp>
      <p:sp>
        <p:nvSpPr>
          <p:cNvPr id="2" name="Rectangle 1"/>
          <p:cNvSpPr/>
          <p:nvPr/>
        </p:nvSpPr>
        <p:spPr>
          <a:xfrm>
            <a:off x="3319520" y="1808381"/>
            <a:ext cx="4572000" cy="646331"/>
          </a:xfrm>
          <a:prstGeom prst="rect">
            <a:avLst/>
          </a:prstGeom>
        </p:spPr>
        <p:txBody>
          <a:bodyPr>
            <a:spAutoFit/>
          </a:bodyPr>
          <a:lstStyle/>
          <a:p>
            <a:pPr algn="ctr"/>
            <a:r>
              <a:rPr lang="en-GB" dirty="0" smtClean="0">
                <a:latin typeface="Times New Roman" pitchFamily="18" charset="0"/>
                <a:cs typeface="Times New Roman" pitchFamily="18" charset="0"/>
              </a:rPr>
              <a:t>Pāhoehoe </a:t>
            </a:r>
            <a:r>
              <a:rPr lang="en-GB" dirty="0">
                <a:latin typeface="Times New Roman" pitchFamily="18" charset="0"/>
                <a:cs typeface="Times New Roman" pitchFamily="18" charset="0"/>
              </a:rPr>
              <a:t>Flow group ‘F’ showing vesicular banding underlain by thin tuffaceous band, </a:t>
            </a:r>
          </a:p>
        </p:txBody>
      </p:sp>
      <p:sp>
        <p:nvSpPr>
          <p:cNvPr id="3" name="Rectangle 2"/>
          <p:cNvSpPr/>
          <p:nvPr/>
        </p:nvSpPr>
        <p:spPr>
          <a:xfrm>
            <a:off x="4313261" y="3520856"/>
            <a:ext cx="4572000" cy="646331"/>
          </a:xfrm>
          <a:prstGeom prst="rect">
            <a:avLst/>
          </a:prstGeom>
        </p:spPr>
        <p:txBody>
          <a:bodyPr>
            <a:spAutoFit/>
          </a:bodyPr>
          <a:lstStyle/>
          <a:p>
            <a:pPr algn="ctr"/>
            <a:r>
              <a:rPr lang="en-GB" dirty="0">
                <a:latin typeface="Times New Roman" pitchFamily="18" charset="0"/>
                <a:cs typeface="Times New Roman" pitchFamily="18" charset="0"/>
              </a:rPr>
              <a:t>Exposure of volcanic breccia with fragments of varying </a:t>
            </a:r>
            <a:r>
              <a:rPr lang="en-GB" dirty="0" smtClean="0">
                <a:latin typeface="Times New Roman" pitchFamily="18" charset="0"/>
                <a:cs typeface="Times New Roman" pitchFamily="18" charset="0"/>
              </a:rPr>
              <a:t>size</a:t>
            </a:r>
            <a:endParaRPr lang="en-GB" dirty="0">
              <a:latin typeface="Times New Roman" pitchFamily="18" charset="0"/>
              <a:cs typeface="Times New Roman" pitchFamily="18" charset="0"/>
            </a:endParaRPr>
          </a:p>
        </p:txBody>
      </p:sp>
      <p:sp>
        <p:nvSpPr>
          <p:cNvPr id="6" name="Rectangle 5"/>
          <p:cNvSpPr/>
          <p:nvPr/>
        </p:nvSpPr>
        <p:spPr>
          <a:xfrm>
            <a:off x="503261" y="5568046"/>
            <a:ext cx="3810000" cy="646331"/>
          </a:xfrm>
          <a:prstGeom prst="rect">
            <a:avLst/>
          </a:prstGeom>
        </p:spPr>
        <p:txBody>
          <a:bodyPr wrap="square">
            <a:spAutoFit/>
          </a:bodyPr>
          <a:lstStyle/>
          <a:p>
            <a:pPr algn="ctr"/>
            <a:r>
              <a:rPr lang="en-GB" dirty="0">
                <a:latin typeface="Times New Roman" pitchFamily="18" charset="0"/>
                <a:cs typeface="Times New Roman" pitchFamily="18" charset="0"/>
              </a:rPr>
              <a:t>Thick exposure of interflow horizon of Flow </a:t>
            </a:r>
            <a:r>
              <a:rPr lang="en-GB" dirty="0" smtClean="0">
                <a:latin typeface="Times New Roman" pitchFamily="18" charset="0"/>
                <a:cs typeface="Times New Roman" pitchFamily="18" charset="0"/>
              </a:rPr>
              <a:t>K</a:t>
            </a:r>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1398772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372" y="914400"/>
            <a:ext cx="8229600" cy="5486400"/>
          </a:xfrm>
        </p:spPr>
        <p:txBody>
          <a:bodyPr>
            <a:noAutofit/>
          </a:bodyPr>
          <a:lstStyle/>
          <a:p>
            <a:pPr>
              <a:buFont typeface="Wingdings" pitchFamily="2" charset="2"/>
              <a:buChar char="Ø"/>
            </a:pPr>
            <a:r>
              <a:rPr lang="en-US" sz="2400" b="1" dirty="0">
                <a:latin typeface="Times New Roman" pitchFamily="18" charset="0"/>
                <a:cs typeface="Times New Roman" pitchFamily="18" charset="0"/>
              </a:rPr>
              <a:t>Fragmented Top (FT</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p>
          <a:p>
            <a:pPr lvl="1" algn="just"/>
            <a:r>
              <a:rPr lang="en-US" sz="2000" dirty="0" smtClean="0">
                <a:latin typeface="Times New Roman" pitchFamily="18" charset="0"/>
                <a:cs typeface="Times New Roman" pitchFamily="18" charset="0"/>
              </a:rPr>
              <a:t>It has a thickness of about 2-4 m. This zone occupies 10 to 15% of the total thickness of the flow and shows reddish brown top with tuffaceous layers and rolled over fragments with greyish, highly zeolitised matrix. It composes upto 10% of the total volume of the flow. </a:t>
            </a:r>
          </a:p>
          <a:p>
            <a:pPr lvl="1"/>
            <a:endParaRPr lang="en-US" sz="1000" dirty="0" smtClean="0">
              <a:latin typeface="Times New Roman" pitchFamily="18" charset="0"/>
              <a:cs typeface="Times New Roman" pitchFamily="18" charset="0"/>
            </a:endParaRPr>
          </a:p>
          <a:p>
            <a:pPr>
              <a:buFont typeface="Wingdings" pitchFamily="2" charset="2"/>
              <a:buChar char="Ø"/>
            </a:pPr>
            <a:r>
              <a:rPr lang="en-US" sz="2400" b="1" dirty="0" smtClean="0">
                <a:latin typeface="Times New Roman" pitchFamily="18" charset="0"/>
                <a:cs typeface="Times New Roman" pitchFamily="18" charset="0"/>
              </a:rPr>
              <a:t>Dense and Jointed Core</a:t>
            </a:r>
            <a:r>
              <a:rPr lang="en-US" sz="2400" dirty="0" smtClean="0">
                <a:latin typeface="Times New Roman" pitchFamily="18" charset="0"/>
                <a:cs typeface="Times New Roman" pitchFamily="18" charset="0"/>
              </a:rPr>
              <a:t>: </a:t>
            </a:r>
          </a:p>
          <a:p>
            <a:pPr lvl="1" algn="just"/>
            <a:r>
              <a:rPr lang="en-US" sz="2000" dirty="0" smtClean="0">
                <a:latin typeface="Times New Roman" pitchFamily="18" charset="0"/>
                <a:cs typeface="Times New Roman" pitchFamily="18" charset="0"/>
              </a:rPr>
              <a:t>Below FT,  a dense </a:t>
            </a:r>
            <a:r>
              <a:rPr lang="en-US" sz="2000" dirty="0">
                <a:latin typeface="Times New Roman" pitchFamily="18" charset="0"/>
                <a:cs typeface="Times New Roman" pitchFamily="18" charset="0"/>
              </a:rPr>
              <a:t>and jointed solid lava core exists. This zone has massive and dense compact basalt with occasional amygdularity. Presence of curviplanar joints occurring in one or two sets is the most important feature of this zone. </a:t>
            </a:r>
            <a:r>
              <a:rPr lang="en-US" sz="2000" dirty="0" smtClean="0">
                <a:latin typeface="Times New Roman" pitchFamily="18" charset="0"/>
                <a:cs typeface="Times New Roman" pitchFamily="18" charset="0"/>
              </a:rPr>
              <a:t>This </a:t>
            </a:r>
            <a:r>
              <a:rPr lang="en-US" sz="2000" dirty="0">
                <a:latin typeface="Times New Roman" pitchFamily="18" charset="0"/>
                <a:cs typeface="Times New Roman" pitchFamily="18" charset="0"/>
              </a:rPr>
              <a:t>portion occupies 80% of the total volume of the lava flow</a:t>
            </a:r>
            <a:r>
              <a:rPr lang="en-US" sz="2000" dirty="0" smtClean="0">
                <a:latin typeface="Times New Roman" pitchFamily="18" charset="0"/>
                <a:cs typeface="Times New Roman" pitchFamily="18" charset="0"/>
              </a:rPr>
              <a:t>.</a:t>
            </a:r>
          </a:p>
          <a:p>
            <a:pPr marL="457200" lvl="1" indent="0">
              <a:buNone/>
            </a:pPr>
            <a:endParaRPr lang="en-US" sz="1000" dirty="0" smtClean="0">
              <a:latin typeface="Times New Roman" pitchFamily="18" charset="0"/>
              <a:cs typeface="Times New Roman" pitchFamily="18" charset="0"/>
            </a:endParaRPr>
          </a:p>
          <a:p>
            <a:pPr>
              <a:buFont typeface="Wingdings" pitchFamily="2" charset="2"/>
              <a:buChar char="Ø"/>
            </a:pPr>
            <a:r>
              <a:rPr lang="en-US" sz="2400" b="1" dirty="0">
                <a:latin typeface="Times New Roman" pitchFamily="18" charset="0"/>
                <a:cs typeface="Times New Roman" pitchFamily="18" charset="0"/>
              </a:rPr>
              <a:t>Fragmented </a:t>
            </a:r>
            <a:r>
              <a:rPr lang="en-US" sz="2400" b="1" dirty="0" smtClean="0">
                <a:latin typeface="Times New Roman" pitchFamily="18" charset="0"/>
                <a:cs typeface="Times New Roman" pitchFamily="18" charset="0"/>
              </a:rPr>
              <a:t>Bottom (FB): </a:t>
            </a:r>
          </a:p>
          <a:p>
            <a:pPr lvl="1" algn="just"/>
            <a:r>
              <a:rPr lang="en-US" sz="1800" dirty="0" smtClean="0">
                <a:latin typeface="Times New Roman" pitchFamily="18" charset="0"/>
                <a:cs typeface="Times New Roman" pitchFamily="18" charset="0"/>
              </a:rPr>
              <a:t>This </a:t>
            </a:r>
            <a:r>
              <a:rPr lang="en-US" sz="1800" dirty="0">
                <a:latin typeface="Times New Roman" pitchFamily="18" charset="0"/>
                <a:cs typeface="Times New Roman" pitchFamily="18" charset="0"/>
              </a:rPr>
              <a:t>zone is underlain by a thin portion (upto 15%) of rubble forming ‘Fragmented Bottom (FB</a:t>
            </a:r>
            <a:r>
              <a:rPr lang="en-US" sz="1800" dirty="0" smtClean="0">
                <a:latin typeface="Times New Roman" pitchFamily="18" charset="0"/>
                <a:cs typeface="Times New Roman" pitchFamily="18" charset="0"/>
              </a:rPr>
              <a:t>)’.  </a:t>
            </a:r>
            <a:r>
              <a:rPr lang="en-US" sz="1800" dirty="0">
                <a:latin typeface="Times New Roman" pitchFamily="18" charset="0"/>
                <a:cs typeface="Times New Roman" pitchFamily="18" charset="0"/>
              </a:rPr>
              <a:t>It composes upto 10% of the total volume of the flow. </a:t>
            </a:r>
          </a:p>
          <a:p>
            <a:endParaRPr lang="en-GB" sz="2400" dirty="0">
              <a:latin typeface="Times New Roman" pitchFamily="18" charset="0"/>
              <a:cs typeface="Times New Roman" pitchFamily="18" charset="0"/>
            </a:endParaRPr>
          </a:p>
        </p:txBody>
      </p:sp>
      <p:sp>
        <p:nvSpPr>
          <p:cNvPr id="4" name="Rectangle 3"/>
          <p:cNvSpPr/>
          <p:nvPr/>
        </p:nvSpPr>
        <p:spPr>
          <a:xfrm>
            <a:off x="381000" y="228600"/>
            <a:ext cx="8305800" cy="523220"/>
          </a:xfrm>
          <a:prstGeom prst="rect">
            <a:avLst/>
          </a:prstGeom>
        </p:spPr>
        <p:txBody>
          <a:bodyPr wrap="square">
            <a:spAutoFit/>
          </a:bodyPr>
          <a:lstStyle/>
          <a:p>
            <a:pPr algn="ctr"/>
            <a:r>
              <a:rPr lang="en-GB" sz="2800" b="1" dirty="0" smtClean="0">
                <a:latin typeface="Times New Roman" pitchFamily="18" charset="0"/>
                <a:cs typeface="Times New Roman" pitchFamily="18" charset="0"/>
              </a:rPr>
              <a:t>AA Basalt Flow Morphology</a:t>
            </a:r>
            <a:endParaRPr lang="en-GB" sz="2800" dirty="0"/>
          </a:p>
        </p:txBody>
      </p:sp>
    </p:spTree>
    <p:extLst>
      <p:ext uri="{BB962C8B-B14F-4D97-AF65-F5344CB8AC3E}">
        <p14:creationId xmlns:p14="http://schemas.microsoft.com/office/powerpoint/2010/main" val="1668005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62000"/>
          </a:xfrm>
        </p:spPr>
        <p:txBody>
          <a:bodyPr>
            <a:normAutofit fontScale="90000"/>
          </a:bodyPr>
          <a:lstStyle/>
          <a:p>
            <a:r>
              <a:rPr lang="en-US" sz="2800" dirty="0" smtClean="0"/>
              <a:t>Relationship  </a:t>
            </a:r>
            <a:r>
              <a:rPr lang="en-US" sz="2800" dirty="0"/>
              <a:t>of different components of </a:t>
            </a:r>
            <a:r>
              <a:rPr lang="en-US" sz="2800" dirty="0" smtClean="0"/>
              <a:t>flows </a:t>
            </a:r>
            <a:r>
              <a:rPr lang="en-US" sz="2800" dirty="0"/>
              <a:t>and cut sections of the </a:t>
            </a:r>
            <a:r>
              <a:rPr lang="en-US" sz="2800" dirty="0" smtClean="0"/>
              <a:t>roads</a:t>
            </a:r>
            <a:endParaRPr lang="en-GB" sz="2800" dirty="0"/>
          </a:p>
        </p:txBody>
      </p:sp>
      <p:pic>
        <p:nvPicPr>
          <p:cNvPr id="1026" name="Picture 2" descr="D:\Sinhagad Paper As per IAEG Specification\Figures\Figure-4(A) Fragmented Top developing gentle slope and low height cliff in flow 6 and Figure-4(B) Fragmented Top developing gentle slo.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990600"/>
            <a:ext cx="8420100" cy="4638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61950" y="5657076"/>
            <a:ext cx="3941380" cy="923330"/>
          </a:xfrm>
          <a:prstGeom prst="rect">
            <a:avLst/>
          </a:prstGeom>
        </p:spPr>
        <p:txBody>
          <a:bodyPr wrap="square">
            <a:spAutoFit/>
          </a:bodyPr>
          <a:lstStyle/>
          <a:p>
            <a:pPr algn="ctr"/>
            <a:r>
              <a:rPr lang="en-IN" b="1" dirty="0" smtClean="0">
                <a:latin typeface="Times New Roman" pitchFamily="18" charset="0"/>
                <a:cs typeface="Times New Roman" pitchFamily="18" charset="0"/>
              </a:rPr>
              <a:t>(A</a:t>
            </a:r>
            <a:r>
              <a:rPr lang="en-IN" b="1" dirty="0">
                <a:latin typeface="Times New Roman" pitchFamily="18" charset="0"/>
                <a:cs typeface="Times New Roman" pitchFamily="18" charset="0"/>
              </a:rPr>
              <a:t>) Fragmented Top developing gentle slope and low height cliff in flow </a:t>
            </a:r>
            <a:r>
              <a:rPr lang="en-IN" b="1" dirty="0" smtClean="0">
                <a:latin typeface="Times New Roman" pitchFamily="18" charset="0"/>
                <a:cs typeface="Times New Roman" pitchFamily="18" charset="0"/>
              </a:rPr>
              <a:t>6, Sinhagad ghat</a:t>
            </a:r>
            <a:endParaRPr lang="en-GB" b="1" dirty="0">
              <a:latin typeface="Times New Roman" pitchFamily="18" charset="0"/>
              <a:cs typeface="Times New Roman" pitchFamily="18" charset="0"/>
            </a:endParaRPr>
          </a:p>
        </p:txBody>
      </p:sp>
      <p:sp>
        <p:nvSpPr>
          <p:cNvPr id="6" name="Rectangle 5"/>
          <p:cNvSpPr/>
          <p:nvPr/>
        </p:nvSpPr>
        <p:spPr>
          <a:xfrm>
            <a:off x="4572000" y="5610909"/>
            <a:ext cx="4572000" cy="646331"/>
          </a:xfrm>
          <a:prstGeom prst="rect">
            <a:avLst/>
          </a:prstGeom>
        </p:spPr>
        <p:txBody>
          <a:bodyPr>
            <a:spAutoFit/>
          </a:bodyPr>
          <a:lstStyle/>
          <a:p>
            <a:pPr algn="ctr"/>
            <a:r>
              <a:rPr lang="en-IN" b="1" dirty="0" smtClean="0">
                <a:latin typeface="Times New Roman" pitchFamily="18" charset="0"/>
                <a:cs typeface="Times New Roman" pitchFamily="18" charset="0"/>
              </a:rPr>
              <a:t>Figure-(B</a:t>
            </a:r>
            <a:r>
              <a:rPr lang="en-IN" b="1" dirty="0">
                <a:latin typeface="Times New Roman" pitchFamily="18" charset="0"/>
                <a:cs typeface="Times New Roman" pitchFamily="18" charset="0"/>
              </a:rPr>
              <a:t>) Fragmented Top developing gentle </a:t>
            </a:r>
            <a:r>
              <a:rPr lang="en-IN" b="1" dirty="0" smtClean="0">
                <a:latin typeface="Times New Roman" pitchFamily="18" charset="0"/>
                <a:cs typeface="Times New Roman" pitchFamily="18" charset="0"/>
              </a:rPr>
              <a:t>slope in </a:t>
            </a:r>
            <a:r>
              <a:rPr lang="en-IN" b="1" dirty="0">
                <a:latin typeface="Times New Roman" pitchFamily="18" charset="0"/>
                <a:cs typeface="Times New Roman" pitchFamily="18" charset="0"/>
              </a:rPr>
              <a:t>flow </a:t>
            </a:r>
            <a:r>
              <a:rPr lang="en-IN" b="1" dirty="0" smtClean="0">
                <a:latin typeface="Times New Roman" pitchFamily="18" charset="0"/>
                <a:cs typeface="Times New Roman" pitchFamily="18" charset="0"/>
              </a:rPr>
              <a:t>15, </a:t>
            </a:r>
            <a:r>
              <a:rPr lang="en-IN" b="1" dirty="0">
                <a:latin typeface="Times New Roman" pitchFamily="18" charset="0"/>
                <a:cs typeface="Times New Roman" pitchFamily="18" charset="0"/>
              </a:rPr>
              <a:t>Sinhagad </a:t>
            </a:r>
            <a:r>
              <a:rPr lang="en-IN" b="1" dirty="0" smtClean="0">
                <a:latin typeface="Times New Roman" pitchFamily="18" charset="0"/>
                <a:cs typeface="Times New Roman" pitchFamily="18" charset="0"/>
              </a:rPr>
              <a:t>ghat</a:t>
            </a:r>
            <a:endParaRPr lang="en-GB" b="1" dirty="0">
              <a:latin typeface="Times New Roman" pitchFamily="18" charset="0"/>
              <a:cs typeface="Times New Roman" pitchFamily="18" charset="0"/>
            </a:endParaRPr>
          </a:p>
        </p:txBody>
      </p:sp>
    </p:spTree>
    <p:extLst>
      <p:ext uri="{BB962C8B-B14F-4D97-AF65-F5344CB8AC3E}">
        <p14:creationId xmlns:p14="http://schemas.microsoft.com/office/powerpoint/2010/main" val="1183940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88640"/>
            <a:ext cx="8229600" cy="495323"/>
          </a:xfrm>
        </p:spPr>
        <p:txBody>
          <a:bodyPr/>
          <a:lstStyle/>
          <a:p>
            <a:pPr lvl="2" algn="ctr" rtl="0">
              <a:spcBef>
                <a:spcPct val="0"/>
              </a:spcBef>
            </a:pPr>
            <a:r>
              <a:rPr lang="en-GB" sz="2400" b="1" dirty="0">
                <a:latin typeface="Times New Roman" pitchFamily="18" charset="0"/>
                <a:cs typeface="Times New Roman" pitchFamily="18" charset="0"/>
              </a:rPr>
              <a:t>Variation in Engineering Properties of à`ā </a:t>
            </a:r>
            <a:r>
              <a:rPr lang="en-GB" sz="2400" b="1" dirty="0" smtClean="0">
                <a:latin typeface="Times New Roman" pitchFamily="18" charset="0"/>
                <a:cs typeface="Times New Roman" pitchFamily="18" charset="0"/>
              </a:rPr>
              <a:t>Flow</a:t>
            </a:r>
            <a:endParaRPr lang="en-GB" sz="2400" b="1"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16</a:t>
            </a:fld>
            <a:endParaRPr lang="en-US" dirty="0"/>
          </a:p>
        </p:txBody>
      </p:sp>
      <p:sp>
        <p:nvSpPr>
          <p:cNvPr id="7" name="Rectangle 6"/>
          <p:cNvSpPr/>
          <p:nvPr/>
        </p:nvSpPr>
        <p:spPr>
          <a:xfrm>
            <a:off x="2514600" y="2947495"/>
            <a:ext cx="2634054" cy="369332"/>
          </a:xfrm>
          <a:prstGeom prst="rect">
            <a:avLst/>
          </a:prstGeom>
          <a:solidFill>
            <a:schemeClr val="bg1">
              <a:alpha val="75000"/>
            </a:schemeClr>
          </a:solidFill>
        </p:spPr>
        <p:txBody>
          <a:bodyPr wrap="none">
            <a:spAutoFit/>
          </a:bodyPr>
          <a:lstStyle/>
          <a:p>
            <a:r>
              <a:rPr lang="en-GB" dirty="0" smtClean="0">
                <a:latin typeface="Times New Roman" pitchFamily="18" charset="0"/>
                <a:cs typeface="Times New Roman" pitchFamily="18" charset="0"/>
              </a:rPr>
              <a:t>Sinhagad Ghat</a:t>
            </a:r>
            <a:r>
              <a:rPr lang="en-GB" dirty="0">
                <a:latin typeface="Times New Roman" pitchFamily="18" charset="0"/>
                <a:cs typeface="Times New Roman" pitchFamily="18" charset="0"/>
              </a:rPr>
              <a:t>, Near Pune</a:t>
            </a:r>
            <a:endParaRPr lang="en-GB" dirty="0"/>
          </a:p>
        </p:txBody>
      </p:sp>
      <p:sp>
        <p:nvSpPr>
          <p:cNvPr id="9" name="Rectangle 8"/>
          <p:cNvSpPr/>
          <p:nvPr/>
        </p:nvSpPr>
        <p:spPr>
          <a:xfrm>
            <a:off x="1628629" y="5638800"/>
            <a:ext cx="2223686" cy="369332"/>
          </a:xfrm>
          <a:prstGeom prst="rect">
            <a:avLst/>
          </a:prstGeom>
          <a:solidFill>
            <a:schemeClr val="bg1">
              <a:alpha val="75000"/>
            </a:schemeClr>
          </a:solidFill>
        </p:spPr>
        <p:txBody>
          <a:bodyPr wrap="none">
            <a:spAutoFit/>
          </a:bodyPr>
          <a:lstStyle/>
          <a:p>
            <a:r>
              <a:rPr lang="en-GB" dirty="0" smtClean="0">
                <a:latin typeface="Times New Roman" pitchFamily="18" charset="0"/>
                <a:cs typeface="Times New Roman" pitchFamily="18" charset="0"/>
              </a:rPr>
              <a:t>Dive Ghat</a:t>
            </a:r>
            <a:r>
              <a:rPr lang="en-GB" dirty="0">
                <a:latin typeface="Times New Roman" pitchFamily="18" charset="0"/>
                <a:cs typeface="Times New Roman" pitchFamily="18" charset="0"/>
              </a:rPr>
              <a:t>, Near Pune</a:t>
            </a:r>
            <a:endParaRPr lang="en-GB" dirty="0"/>
          </a:p>
        </p:txBody>
      </p:sp>
      <p:sp>
        <p:nvSpPr>
          <p:cNvPr id="10" name="Rectangle 9"/>
          <p:cNvSpPr/>
          <p:nvPr/>
        </p:nvSpPr>
        <p:spPr>
          <a:xfrm>
            <a:off x="5486400" y="5638800"/>
            <a:ext cx="2852063" cy="369332"/>
          </a:xfrm>
          <a:prstGeom prst="rect">
            <a:avLst/>
          </a:prstGeom>
          <a:solidFill>
            <a:schemeClr val="bg1">
              <a:alpha val="75000"/>
            </a:schemeClr>
          </a:solidFill>
        </p:spPr>
        <p:txBody>
          <a:bodyPr wrap="none">
            <a:spAutoFit/>
          </a:bodyPr>
          <a:lstStyle/>
          <a:p>
            <a:r>
              <a:rPr lang="en-GB" dirty="0" smtClean="0">
                <a:latin typeface="Times New Roman" pitchFamily="18" charset="0"/>
                <a:cs typeface="Times New Roman" pitchFamily="18" charset="0"/>
              </a:rPr>
              <a:t>Shindavane Ghat</a:t>
            </a:r>
            <a:r>
              <a:rPr lang="en-GB" dirty="0">
                <a:latin typeface="Times New Roman" pitchFamily="18" charset="0"/>
                <a:cs typeface="Times New Roman" pitchFamily="18" charset="0"/>
              </a:rPr>
              <a:t>, Near Pune</a:t>
            </a:r>
            <a:endParaRPr lang="en-GB" dirty="0"/>
          </a:p>
        </p:txBody>
      </p:sp>
      <p:grpSp>
        <p:nvGrpSpPr>
          <p:cNvPr id="4" name="Group 3"/>
          <p:cNvGrpSpPr/>
          <p:nvPr/>
        </p:nvGrpSpPr>
        <p:grpSpPr>
          <a:xfrm>
            <a:off x="228600" y="769961"/>
            <a:ext cx="8458200" cy="4724400"/>
            <a:chOff x="228600" y="769961"/>
            <a:chExt cx="8458200" cy="4724400"/>
          </a:xfrm>
        </p:grpSpPr>
        <p:pic>
          <p:nvPicPr>
            <p:cNvPr id="6" name="Picture 5"/>
            <p:cNvPicPr/>
            <p:nvPr/>
          </p:nvPicPr>
          <p:blipFill>
            <a:blip r:embed="rId3">
              <a:extLst>
                <a:ext uri="{28A0092B-C50C-407E-A947-70E740481C1C}">
                  <a14:useLocalDpi xmlns:a14="http://schemas.microsoft.com/office/drawing/2010/main" val="0"/>
                </a:ext>
              </a:extLst>
            </a:blip>
            <a:srcRect l="2554" t="3156" r="1250" b="3957"/>
            <a:stretch>
              <a:fillRect/>
            </a:stretch>
          </p:blipFill>
          <p:spPr bwMode="auto">
            <a:xfrm>
              <a:off x="228600" y="769961"/>
              <a:ext cx="8458200" cy="4724400"/>
            </a:xfrm>
            <a:prstGeom prst="rect">
              <a:avLst/>
            </a:prstGeom>
            <a:noFill/>
            <a:ln w="3175" cmpd="sng">
              <a:solidFill>
                <a:srgbClr val="000000"/>
              </a:solidFill>
              <a:miter lim="800000"/>
              <a:headEnd/>
              <a:tailEnd/>
            </a:ln>
            <a:effectLst/>
          </p:spPr>
        </p:pic>
        <p:sp>
          <p:nvSpPr>
            <p:cNvPr id="3" name="TextBox 2"/>
            <p:cNvSpPr txBox="1"/>
            <p:nvPr/>
          </p:nvSpPr>
          <p:spPr>
            <a:xfrm>
              <a:off x="3275856" y="1707962"/>
              <a:ext cx="1872798" cy="369332"/>
            </a:xfrm>
            <a:prstGeom prst="rect">
              <a:avLst/>
            </a:prstGeom>
            <a:solidFill>
              <a:schemeClr val="bg1"/>
            </a:solidFill>
          </p:spPr>
          <p:txBody>
            <a:bodyPr wrap="square" rtlCol="0">
              <a:spAutoFit/>
            </a:bodyPr>
            <a:lstStyle/>
            <a:p>
              <a:r>
                <a:rPr lang="en-US" dirty="0" smtClean="0">
                  <a:latin typeface="Times New Roman" pitchFamily="18" charset="0"/>
                  <a:cs typeface="Times New Roman" pitchFamily="18" charset="0"/>
                </a:rPr>
                <a:t>Fragmented Top </a:t>
              </a:r>
              <a:endParaRPr lang="en-GB" dirty="0">
                <a:latin typeface="Times New Roman" pitchFamily="18" charset="0"/>
                <a:cs typeface="Times New Roman" pitchFamily="18" charset="0"/>
              </a:endParaRPr>
            </a:p>
          </p:txBody>
        </p:sp>
      </p:grpSp>
    </p:spTree>
    <p:extLst>
      <p:ext uri="{BB962C8B-B14F-4D97-AF65-F5344CB8AC3E}">
        <p14:creationId xmlns:p14="http://schemas.microsoft.com/office/powerpoint/2010/main" val="39234322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021288"/>
            <a:ext cx="7416824" cy="576064"/>
          </a:xfrm>
        </p:spPr>
        <p:txBody>
          <a:bodyPr/>
          <a:lstStyle/>
          <a:p>
            <a:r>
              <a:rPr lang="en-GB" sz="2600" b="1" dirty="0">
                <a:latin typeface="Times New Roman" pitchFamily="18" charset="0"/>
                <a:cs typeface="Times New Roman" pitchFamily="18" charset="0"/>
              </a:rPr>
              <a:t>Variation in Engineering Properties of à`ā Flow</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9" t="489" r="1526" b="2202"/>
          <a:stretch/>
        </p:blipFill>
        <p:spPr bwMode="auto">
          <a:xfrm>
            <a:off x="288000" y="215999"/>
            <a:ext cx="8460464" cy="56779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842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674"/>
            <a:ext cx="8229600" cy="487362"/>
          </a:xfrm>
        </p:spPr>
        <p:txBody>
          <a:bodyPr/>
          <a:lstStyle/>
          <a:p>
            <a:pPr lvl="2" algn="ctr" rtl="0">
              <a:spcBef>
                <a:spcPct val="0"/>
              </a:spcBef>
            </a:pPr>
            <a:r>
              <a:rPr lang="en-GB" sz="2400" b="1" dirty="0">
                <a:latin typeface="Times New Roman" pitchFamily="18" charset="0"/>
                <a:cs typeface="Times New Roman" pitchFamily="18" charset="0"/>
              </a:rPr>
              <a:t>Variation in Engineering Properties of Interflow </a:t>
            </a:r>
            <a:r>
              <a:rPr lang="en-GB" sz="2400" b="1" dirty="0" smtClean="0">
                <a:latin typeface="Times New Roman" pitchFamily="18" charset="0"/>
                <a:cs typeface="Times New Roman" pitchFamily="18" charset="0"/>
              </a:rPr>
              <a:t>Horizons</a:t>
            </a:r>
            <a:endParaRPr lang="en-GB" sz="2400" b="1"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dirty="0"/>
          </a:p>
        </p:txBody>
      </p:sp>
      <p:pic>
        <p:nvPicPr>
          <p:cNvPr id="6" name="Picture 5"/>
          <p:cNvPicPr/>
          <p:nvPr/>
        </p:nvPicPr>
        <p:blipFill>
          <a:blip r:embed="rId3">
            <a:extLst>
              <a:ext uri="{28A0092B-C50C-407E-A947-70E740481C1C}">
                <a14:useLocalDpi xmlns:a14="http://schemas.microsoft.com/office/drawing/2010/main" val="0"/>
              </a:ext>
            </a:extLst>
          </a:blip>
          <a:srcRect l="1018" t="2589" r="2895" b="453"/>
          <a:stretch>
            <a:fillRect/>
          </a:stretch>
        </p:blipFill>
        <p:spPr bwMode="auto">
          <a:xfrm>
            <a:off x="762000" y="685800"/>
            <a:ext cx="7924800" cy="5638800"/>
          </a:xfrm>
          <a:prstGeom prst="rect">
            <a:avLst/>
          </a:prstGeom>
          <a:noFill/>
          <a:ln w="3175" cmpd="sng">
            <a:solidFill>
              <a:srgbClr val="000000"/>
            </a:solidFill>
            <a:miter lim="800000"/>
            <a:headEnd/>
            <a:tailEnd/>
          </a:ln>
          <a:effectLst/>
        </p:spPr>
      </p:pic>
      <p:sp>
        <p:nvSpPr>
          <p:cNvPr id="3" name="Rectangle 2"/>
          <p:cNvSpPr/>
          <p:nvPr/>
        </p:nvSpPr>
        <p:spPr>
          <a:xfrm>
            <a:off x="3124200" y="3135868"/>
            <a:ext cx="2223686" cy="369332"/>
          </a:xfrm>
          <a:prstGeom prst="rect">
            <a:avLst/>
          </a:prstGeom>
        </p:spPr>
        <p:txBody>
          <a:bodyPr wrap="none">
            <a:spAutoFit/>
          </a:bodyPr>
          <a:lstStyle/>
          <a:p>
            <a:r>
              <a:rPr lang="en-GB" dirty="0">
                <a:latin typeface="Times New Roman" pitchFamily="18" charset="0"/>
                <a:cs typeface="Times New Roman" pitchFamily="18" charset="0"/>
              </a:rPr>
              <a:t>Dive Ghat, Near Pune</a:t>
            </a:r>
            <a:endParaRPr lang="en-GB" dirty="0"/>
          </a:p>
        </p:txBody>
      </p:sp>
      <p:sp>
        <p:nvSpPr>
          <p:cNvPr id="7" name="Rectangle 6"/>
          <p:cNvSpPr/>
          <p:nvPr/>
        </p:nvSpPr>
        <p:spPr>
          <a:xfrm>
            <a:off x="914400" y="6310110"/>
            <a:ext cx="2852063" cy="369332"/>
          </a:xfrm>
          <a:prstGeom prst="rect">
            <a:avLst/>
          </a:prstGeom>
        </p:spPr>
        <p:txBody>
          <a:bodyPr wrap="none">
            <a:spAutoFit/>
          </a:bodyPr>
          <a:lstStyle/>
          <a:p>
            <a:r>
              <a:rPr lang="en-GB" dirty="0" smtClean="0">
                <a:latin typeface="Times New Roman" pitchFamily="18" charset="0"/>
                <a:cs typeface="Times New Roman" pitchFamily="18" charset="0"/>
              </a:rPr>
              <a:t>Shindavane </a:t>
            </a:r>
            <a:r>
              <a:rPr lang="en-GB" dirty="0">
                <a:latin typeface="Times New Roman" pitchFamily="18" charset="0"/>
                <a:cs typeface="Times New Roman" pitchFamily="18" charset="0"/>
              </a:rPr>
              <a:t>Ghat, Near Pune</a:t>
            </a:r>
            <a:endParaRPr lang="en-GB" dirty="0"/>
          </a:p>
        </p:txBody>
      </p:sp>
      <p:sp>
        <p:nvSpPr>
          <p:cNvPr id="8" name="Rectangle 7"/>
          <p:cNvSpPr/>
          <p:nvPr/>
        </p:nvSpPr>
        <p:spPr>
          <a:xfrm>
            <a:off x="4572000" y="6330581"/>
            <a:ext cx="3169009" cy="369332"/>
          </a:xfrm>
          <a:prstGeom prst="rect">
            <a:avLst/>
          </a:prstGeom>
        </p:spPr>
        <p:txBody>
          <a:bodyPr wrap="none">
            <a:spAutoFit/>
          </a:bodyPr>
          <a:lstStyle/>
          <a:p>
            <a:r>
              <a:rPr lang="en-GB" dirty="0" smtClean="0">
                <a:latin typeface="Times New Roman" pitchFamily="18" charset="0"/>
                <a:cs typeface="Times New Roman" pitchFamily="18" charset="0"/>
              </a:rPr>
              <a:t>Marguthi Tunnel, NE Karnataka</a:t>
            </a:r>
            <a:endParaRPr lang="en-GB" dirty="0"/>
          </a:p>
        </p:txBody>
      </p:sp>
    </p:spTree>
    <p:extLst>
      <p:ext uri="{BB962C8B-B14F-4D97-AF65-F5344CB8AC3E}">
        <p14:creationId xmlns:p14="http://schemas.microsoft.com/office/powerpoint/2010/main" val="3605823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220200" cy="487362"/>
          </a:xfrm>
        </p:spPr>
        <p:txBody>
          <a:bodyPr/>
          <a:lstStyle/>
          <a:p>
            <a:r>
              <a:rPr lang="en-GB" sz="2400" b="1" dirty="0">
                <a:latin typeface="Times New Roman" pitchFamily="18" charset="0"/>
                <a:cs typeface="Times New Roman" pitchFamily="18" charset="0"/>
              </a:rPr>
              <a:t>Variation in Engineering Properties of Interflow Horizons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dirty="0"/>
          </a:p>
        </p:txBody>
      </p:sp>
      <p:pic>
        <p:nvPicPr>
          <p:cNvPr id="307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0"/>
                    </a14:imgEffect>
                  </a14:imgLayer>
                </a14:imgProps>
              </a:ext>
              <a:ext uri="{28A0092B-C50C-407E-A947-70E740481C1C}">
                <a14:useLocalDpi xmlns:a14="http://schemas.microsoft.com/office/drawing/2010/main" val="0"/>
              </a:ext>
            </a:extLst>
          </a:blip>
          <a:srcRect l="1300" t="1397" r="1729" b="1576"/>
          <a:stretch/>
        </p:blipFill>
        <p:spPr bwMode="auto">
          <a:xfrm>
            <a:off x="288000" y="1115999"/>
            <a:ext cx="8316448" cy="4509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63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04800"/>
            <a:ext cx="9144000" cy="838200"/>
          </a:xfrm>
          <a:prstGeom prst="rect">
            <a:avLst/>
          </a:prstGeom>
          <a:solidFill>
            <a:schemeClr val="bg1">
              <a:alpha val="50000"/>
            </a:schemeClr>
          </a:solidFill>
        </p:spPr>
        <p:txBody>
          <a:bodyPr vert="horz" lIns="91440" tIns="45720" rIns="91440" bIns="45720" rtlCol="0" anchor="ctr">
            <a:noAutofit/>
          </a:bodyPr>
          <a:lstStyle>
            <a:lvl1pPr algn="ctr" defTabSz="914400" rtl="0" eaLnBrk="1" latinLnBrk="0" hangingPunct="1">
              <a:spcBef>
                <a:spcPct val="0"/>
              </a:spcBef>
              <a:buNone/>
              <a:defRPr sz="3800" kern="1200">
                <a:solidFill>
                  <a:schemeClr val="tx1"/>
                </a:solidFill>
                <a:latin typeface="Times New Roman" pitchFamily="18" charset="0"/>
                <a:ea typeface="+mj-ea"/>
                <a:cs typeface="Times New Roman" pitchFamily="18" charset="0"/>
              </a:defRPr>
            </a:lvl1pPr>
          </a:lstStyle>
          <a:p>
            <a:r>
              <a:rPr lang="en-US" sz="3200" b="1" dirty="0" smtClean="0"/>
              <a:t>Rock falls in `a’ā flows of Deccan Trap Basalts:</a:t>
            </a:r>
            <a:br>
              <a:rPr lang="en-US" sz="3200" b="1" dirty="0" smtClean="0"/>
            </a:br>
            <a:r>
              <a:rPr lang="en-US" sz="3200" b="1" dirty="0" smtClean="0"/>
              <a:t>Case studies from Western Maharashtra, India</a:t>
            </a:r>
            <a:endParaRPr lang="en-GB" sz="3200" dirty="0"/>
          </a:p>
        </p:txBody>
      </p:sp>
      <p:sp>
        <p:nvSpPr>
          <p:cNvPr id="4" name="Content Placeholder 7"/>
          <p:cNvSpPr txBox="1">
            <a:spLocks/>
          </p:cNvSpPr>
          <p:nvPr/>
        </p:nvSpPr>
        <p:spPr>
          <a:xfrm>
            <a:off x="474518" y="1524000"/>
            <a:ext cx="8229600" cy="4876800"/>
          </a:xfrm>
          <a:prstGeom prst="rect">
            <a:avLst/>
          </a:prstGeom>
          <a:solidFill>
            <a:schemeClr val="bg1">
              <a:alpha val="50000"/>
            </a:schemeClr>
          </a:solidFill>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buFont typeface="Arial" pitchFamily="34" charset="0"/>
              <a:buNone/>
            </a:pPr>
            <a:r>
              <a:rPr lang="en-US" sz="2600" b="1" dirty="0" smtClean="0">
                <a:latin typeface="Times New Roman" pitchFamily="18" charset="0"/>
                <a:cs typeface="Times New Roman" pitchFamily="18" charset="0"/>
              </a:rPr>
              <a:t>R. A. Joshi*, L. K. Kshirsagar, P. B. Jadhav</a:t>
            </a:r>
            <a:r>
              <a:rPr lang="en-US" sz="2600" b="1" dirty="0" smtClean="0">
                <a:latin typeface="Times New Roman" pitchFamily="18" charset="0"/>
                <a:cs typeface="Times New Roman" pitchFamily="18" charset="0"/>
              </a:rPr>
              <a:t>, Amey Dahsputre</a:t>
            </a:r>
            <a:endParaRPr lang="en-GB" sz="2600" b="1" dirty="0" smtClean="0">
              <a:latin typeface="Times New Roman" pitchFamily="18" charset="0"/>
              <a:cs typeface="Times New Roman" pitchFamily="18" charset="0"/>
            </a:endParaRPr>
          </a:p>
          <a:p>
            <a:pPr marL="0" indent="0" algn="ctr">
              <a:buFont typeface="Arial" pitchFamily="34" charset="0"/>
              <a:buNone/>
            </a:pPr>
            <a:endParaRPr lang="en-US" sz="1500" dirty="0" smtClean="0">
              <a:latin typeface="Times New Roman" pitchFamily="18" charset="0"/>
              <a:cs typeface="Times New Roman" pitchFamily="18" charset="0"/>
            </a:endParaRPr>
          </a:p>
          <a:p>
            <a:pPr marL="0" indent="0" algn="ctr">
              <a:buFont typeface="Arial" pitchFamily="34" charset="0"/>
              <a:buNone/>
            </a:pPr>
            <a:r>
              <a:rPr lang="en-US" sz="2800" dirty="0" smtClean="0">
                <a:latin typeface="Times New Roman" pitchFamily="18" charset="0"/>
                <a:cs typeface="Times New Roman" pitchFamily="18" charset="0"/>
              </a:rPr>
              <a:t>MAEER’s</a:t>
            </a:r>
          </a:p>
          <a:p>
            <a:pPr marL="0" indent="0" algn="ctr">
              <a:buFont typeface="Arial" pitchFamily="34" charset="0"/>
              <a:buNone/>
            </a:pPr>
            <a:r>
              <a:rPr lang="en-US" sz="2800" dirty="0" smtClean="0">
                <a:latin typeface="Times New Roman" pitchFamily="18" charset="0"/>
                <a:cs typeface="Times New Roman" pitchFamily="18" charset="0"/>
              </a:rPr>
              <a:t> Maharashtra Institute of Technology, </a:t>
            </a:r>
          </a:p>
          <a:p>
            <a:pPr marL="0" indent="0" algn="ctr">
              <a:buFont typeface="Arial" pitchFamily="34" charset="0"/>
              <a:buNone/>
            </a:pPr>
            <a:r>
              <a:rPr lang="en-US" sz="2800" dirty="0" smtClean="0">
                <a:latin typeface="Times New Roman" pitchFamily="18" charset="0"/>
                <a:cs typeface="Times New Roman" pitchFamily="18" charset="0"/>
              </a:rPr>
              <a:t>Pune-411038</a:t>
            </a:r>
            <a:endParaRPr lang="en-GB" sz="2800" dirty="0" smtClean="0">
              <a:latin typeface="Times New Roman" pitchFamily="18" charset="0"/>
              <a:cs typeface="Times New Roman" pitchFamily="18" charset="0"/>
            </a:endParaRPr>
          </a:p>
          <a:p>
            <a:pPr marL="0" indent="0" algn="ctr">
              <a:buFont typeface="Arial" pitchFamily="34" charset="0"/>
              <a:buNone/>
            </a:pPr>
            <a:r>
              <a:rPr lang="en-US" sz="2800" dirty="0" smtClean="0">
                <a:latin typeface="Times New Roman" pitchFamily="18" charset="0"/>
                <a:cs typeface="Times New Roman" pitchFamily="18" charset="0"/>
              </a:rPr>
              <a:t>*Corresponding Author:</a:t>
            </a:r>
            <a:endParaRPr lang="en-GB" sz="2800" dirty="0" smtClean="0">
              <a:latin typeface="Times New Roman" pitchFamily="18" charset="0"/>
              <a:cs typeface="Times New Roman" pitchFamily="18" charset="0"/>
            </a:endParaRPr>
          </a:p>
          <a:p>
            <a:pPr marL="0" indent="0" algn="ctr">
              <a:buFont typeface="Arial" pitchFamily="34" charset="0"/>
              <a:buNone/>
            </a:pPr>
            <a:r>
              <a:rPr lang="en-US" sz="2800" dirty="0" smtClean="0">
                <a:latin typeface="Times New Roman" pitchFamily="18" charset="0"/>
                <a:cs typeface="Times New Roman" pitchFamily="18" charset="0"/>
              </a:rPr>
              <a:t> (* rahul.joshi@mitpune.edu.in / rajsarahjoshi@gmail.com)</a:t>
            </a:r>
            <a:endParaRPr lang="en-GB" sz="2800" dirty="0" smtClean="0">
              <a:latin typeface="Times New Roman" pitchFamily="18" charset="0"/>
              <a:cs typeface="Times New Roman" pitchFamily="18" charset="0"/>
            </a:endParaRPr>
          </a:p>
          <a:p>
            <a:pPr marL="0" indent="0" algn="ctr">
              <a:buFont typeface="Arial" pitchFamily="34" charset="0"/>
              <a:buNone/>
            </a:pPr>
            <a:r>
              <a:rPr lang="en-US" sz="2800" dirty="0" smtClean="0">
                <a:latin typeface="Times New Roman" pitchFamily="18" charset="0"/>
                <a:cs typeface="Times New Roman" pitchFamily="18" charset="0"/>
              </a:rPr>
              <a:t>(M):+919834241171, (O):+912030273498,</a:t>
            </a:r>
          </a:p>
          <a:p>
            <a:pPr marL="0" indent="0" algn="ctr">
              <a:buFont typeface="Arial" pitchFamily="34" charset="0"/>
              <a:buNone/>
            </a:pPr>
            <a:r>
              <a:rPr lang="en-US" sz="2800" dirty="0" smtClean="0">
                <a:latin typeface="Times New Roman" pitchFamily="18" charset="0"/>
                <a:cs typeface="Times New Roman" pitchFamily="18" charset="0"/>
              </a:rPr>
              <a:t> (F): +912025442770</a:t>
            </a:r>
          </a:p>
          <a:p>
            <a:pPr marL="0" indent="0" algn="ctr">
              <a:buNone/>
            </a:pPr>
            <a:endParaRPr lang="en-US" sz="2800" dirty="0" smtClean="0">
              <a:latin typeface="Times New Roman" pitchFamily="18" charset="0"/>
              <a:cs typeface="Times New Roman" pitchFamily="18" charset="0"/>
            </a:endParaRPr>
          </a:p>
          <a:p>
            <a:pPr marL="0" indent="0" algn="ctr">
              <a:buNone/>
            </a:pPr>
            <a:r>
              <a:rPr lang="en-US" sz="2800" b="1" dirty="0" smtClean="0">
                <a:latin typeface="Times New Roman" pitchFamily="18" charset="0"/>
                <a:cs typeface="Times New Roman" pitchFamily="18" charset="0"/>
              </a:rPr>
              <a:t>Presented by Dr. </a:t>
            </a:r>
            <a:r>
              <a:rPr lang="en-US" sz="2800" b="1" dirty="0">
                <a:latin typeface="Times New Roman" pitchFamily="18" charset="0"/>
                <a:cs typeface="Times New Roman" pitchFamily="18" charset="0"/>
              </a:rPr>
              <a:t>R. A. </a:t>
            </a:r>
            <a:r>
              <a:rPr lang="en-US" sz="2800" b="1" dirty="0" smtClean="0">
                <a:latin typeface="Times New Roman" pitchFamily="18" charset="0"/>
                <a:cs typeface="Times New Roman" pitchFamily="18" charset="0"/>
              </a:rPr>
              <a:t>Joshi </a:t>
            </a:r>
          </a:p>
          <a:p>
            <a:pPr marL="0" indent="0" algn="ctr">
              <a:buNone/>
            </a:pPr>
            <a:r>
              <a:rPr lang="en-GB" sz="2800" b="1" dirty="0" smtClean="0">
                <a:latin typeface="Times New Roman" pitchFamily="18" charset="0"/>
                <a:cs typeface="Times New Roman" pitchFamily="18" charset="0"/>
              </a:rPr>
              <a:t>@EGCON-2018, Hyderabad</a:t>
            </a:r>
            <a:r>
              <a:rPr lang="en-US" sz="2800" b="1" dirty="0" smtClean="0">
                <a:latin typeface="Times New Roman" pitchFamily="18" charset="0"/>
                <a:cs typeface="Times New Roman" pitchFamily="18" charset="0"/>
              </a:rPr>
              <a:t> </a:t>
            </a:r>
          </a:p>
          <a:p>
            <a:pPr marL="0" indent="0" algn="ctr">
              <a:buFont typeface="Arial" pitchFamily="34" charset="0"/>
              <a:buNone/>
            </a:pPr>
            <a:endParaRPr lang="en-US" sz="2800" dirty="0">
              <a:latin typeface="Times New Roman" pitchFamily="18" charset="0"/>
              <a:cs typeface="Times New Roman" pitchFamily="18" charset="0"/>
            </a:endParaRPr>
          </a:p>
          <a:p>
            <a:pPr marL="0" indent="0" algn="ctr">
              <a:buFont typeface="Arial" pitchFamily="34" charset="0"/>
              <a:buNone/>
            </a:pPr>
            <a:endParaRPr lang="en-GB" sz="2800" dirty="0">
              <a:latin typeface="Times New Roman" pitchFamily="18" charset="0"/>
              <a:cs typeface="Times New Roman" pitchFamily="18" charset="0"/>
            </a:endParaRPr>
          </a:p>
        </p:txBody>
      </p:sp>
    </p:spTree>
    <p:extLst>
      <p:ext uri="{BB962C8B-B14F-4D97-AF65-F5344CB8AC3E}">
        <p14:creationId xmlns:p14="http://schemas.microsoft.com/office/powerpoint/2010/main" val="12089872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38400"/>
            <a:ext cx="8229600" cy="1143000"/>
          </a:xfrm>
        </p:spPr>
        <p:txBody>
          <a:bodyPr>
            <a:normAutofit fontScale="90000"/>
          </a:bodyPr>
          <a:lstStyle/>
          <a:p>
            <a:r>
              <a:rPr lang="en-US" dirty="0" smtClean="0"/>
              <a:t>Case Study-I</a:t>
            </a:r>
            <a:br>
              <a:rPr lang="en-US" dirty="0" smtClean="0"/>
            </a:br>
            <a:r>
              <a:rPr lang="en-US" dirty="0" smtClean="0"/>
              <a:t>Sinhagad Ghat</a:t>
            </a:r>
            <a:endParaRPr lang="en-GB" dirty="0"/>
          </a:p>
        </p:txBody>
      </p:sp>
    </p:spTree>
    <p:extLst>
      <p:ext uri="{BB962C8B-B14F-4D97-AF65-F5344CB8AC3E}">
        <p14:creationId xmlns:p14="http://schemas.microsoft.com/office/powerpoint/2010/main" val="1160953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D62B27-4C46-4588-940A-79F5293C7E22}" type="slidenum">
              <a:rPr lang="en-GB" smtClean="0"/>
              <a:t>21</a:t>
            </a:fld>
            <a:endParaRPr lang="en-GB"/>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914400"/>
            <a:ext cx="7580446" cy="5126519"/>
          </a:xfrm>
          <a:prstGeom prst="rect">
            <a:avLst/>
          </a:prstGeom>
          <a:ln>
            <a:solidFill>
              <a:schemeClr val="tx1"/>
            </a:solidFill>
          </a:ln>
        </p:spPr>
      </p:pic>
      <p:sp>
        <p:nvSpPr>
          <p:cNvPr id="2" name="Rectangle 1"/>
          <p:cNvSpPr/>
          <p:nvPr/>
        </p:nvSpPr>
        <p:spPr>
          <a:xfrm>
            <a:off x="685800" y="228600"/>
            <a:ext cx="8305800" cy="646331"/>
          </a:xfrm>
          <a:prstGeom prst="rect">
            <a:avLst/>
          </a:prstGeom>
        </p:spPr>
        <p:txBody>
          <a:bodyPr wrap="square">
            <a:spAutoFit/>
          </a:bodyPr>
          <a:lstStyle/>
          <a:p>
            <a:pPr algn="ctr"/>
            <a:r>
              <a:rPr lang="en-US" sz="3600" dirty="0" smtClean="0">
                <a:latin typeface="Times New Roman" pitchFamily="18" charset="0"/>
                <a:cs typeface="Times New Roman" pitchFamily="18" charset="0"/>
              </a:rPr>
              <a:t>Different Basalt Flows of Sinhagad Ghat </a:t>
            </a:r>
            <a:endParaRPr lang="en-GB" sz="3600" dirty="0">
              <a:latin typeface="Times New Roman" pitchFamily="18" charset="0"/>
              <a:cs typeface="Times New Roman" pitchFamily="18" charset="0"/>
            </a:endParaRPr>
          </a:p>
        </p:txBody>
      </p:sp>
    </p:spTree>
    <p:extLst>
      <p:ext uri="{BB962C8B-B14F-4D97-AF65-F5344CB8AC3E}">
        <p14:creationId xmlns:p14="http://schemas.microsoft.com/office/powerpoint/2010/main" val="3969192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1913391"/>
            <a:ext cx="3394720" cy="648072"/>
          </a:xfrm>
        </p:spPr>
        <p:txBody>
          <a:bodyPr>
            <a:normAutofit/>
          </a:bodyPr>
          <a:lstStyle/>
          <a:p>
            <a:r>
              <a:rPr lang="en-US" sz="3600" dirty="0" smtClean="0">
                <a:latin typeface="Times New Roman" pitchFamily="18" charset="0"/>
                <a:cs typeface="Times New Roman" pitchFamily="18" charset="0"/>
              </a:rPr>
              <a:t>Flow:17</a:t>
            </a:r>
            <a:endParaRPr lang="en-GB" sz="3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BD62B27-4C46-4588-940A-79F5293C7E22}" type="slidenum">
              <a:rPr lang="en-GB" smtClean="0"/>
              <a:t>22</a:t>
            </a:fld>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92" y="874931"/>
            <a:ext cx="4047707" cy="2724992"/>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303" y="3596674"/>
            <a:ext cx="4484420" cy="2804126"/>
          </a:xfrm>
          <a:prstGeom prst="rect">
            <a:avLst/>
          </a:prstGeom>
          <a:ln>
            <a:solidFill>
              <a:schemeClr val="tx1"/>
            </a:solidFill>
          </a:ln>
        </p:spPr>
      </p:pic>
      <p:sp>
        <p:nvSpPr>
          <p:cNvPr id="7" name="Title 1"/>
          <p:cNvSpPr txBox="1">
            <a:spLocks/>
          </p:cNvSpPr>
          <p:nvPr/>
        </p:nvSpPr>
        <p:spPr>
          <a:xfrm>
            <a:off x="872479" y="4989186"/>
            <a:ext cx="339472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Times New Roman" pitchFamily="18" charset="0"/>
                <a:cs typeface="Times New Roman" pitchFamily="18" charset="0"/>
              </a:rPr>
              <a:t>Flow:19 and 20</a:t>
            </a:r>
            <a:endParaRPr lang="en-GB" sz="3600" dirty="0">
              <a:latin typeface="Times New Roman" pitchFamily="18" charset="0"/>
              <a:cs typeface="Times New Roman" pitchFamily="18" charset="0"/>
            </a:endParaRPr>
          </a:p>
        </p:txBody>
      </p:sp>
      <p:sp>
        <p:nvSpPr>
          <p:cNvPr id="8" name="Rectangle 7"/>
          <p:cNvSpPr/>
          <p:nvPr/>
        </p:nvSpPr>
        <p:spPr>
          <a:xfrm>
            <a:off x="685800" y="228600"/>
            <a:ext cx="8305800" cy="646331"/>
          </a:xfrm>
          <a:prstGeom prst="rect">
            <a:avLst/>
          </a:prstGeom>
        </p:spPr>
        <p:txBody>
          <a:bodyPr wrap="square">
            <a:spAutoFit/>
          </a:bodyPr>
          <a:lstStyle/>
          <a:p>
            <a:pPr algn="ctr"/>
            <a:r>
              <a:rPr lang="en-US" sz="3600" dirty="0" smtClean="0">
                <a:latin typeface="Times New Roman" pitchFamily="18" charset="0"/>
                <a:cs typeface="Times New Roman" pitchFamily="18" charset="0"/>
              </a:rPr>
              <a:t>Different Basalt Flows of Sinhagad Ghat </a:t>
            </a:r>
            <a:endParaRPr lang="en-GB" sz="3600" dirty="0">
              <a:latin typeface="Times New Roman" pitchFamily="18" charset="0"/>
              <a:cs typeface="Times New Roman" pitchFamily="18" charset="0"/>
            </a:endParaRPr>
          </a:p>
        </p:txBody>
      </p:sp>
    </p:spTree>
    <p:extLst>
      <p:ext uri="{BB962C8B-B14F-4D97-AF65-F5344CB8AC3E}">
        <p14:creationId xmlns:p14="http://schemas.microsoft.com/office/powerpoint/2010/main" val="3282834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519" y="77326"/>
            <a:ext cx="8229600" cy="759747"/>
          </a:xfrm>
        </p:spPr>
        <p:txBody>
          <a:bodyPr>
            <a:noAutofit/>
          </a:bodyPr>
          <a:lstStyle/>
          <a:p>
            <a:r>
              <a:rPr lang="en-US" sz="2800" dirty="0" smtClean="0"/>
              <a:t>Stereoplot to assess the stability: Sinhagad Ghat</a:t>
            </a:r>
            <a:endParaRPr lang="en-GB" sz="2800" dirty="0"/>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t="2384" b="999"/>
          <a:stretch/>
        </p:blipFill>
        <p:spPr bwMode="auto">
          <a:xfrm>
            <a:off x="383519" y="1034385"/>
            <a:ext cx="3707312" cy="1988584"/>
          </a:xfrm>
          <a:prstGeom prst="rect">
            <a:avLst/>
          </a:prstGeom>
          <a:noFill/>
          <a:ln w="63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4" name="Rectangle 3"/>
          <p:cNvSpPr/>
          <p:nvPr/>
        </p:nvSpPr>
        <p:spPr>
          <a:xfrm>
            <a:off x="712517" y="3022969"/>
            <a:ext cx="3297185" cy="338554"/>
          </a:xfrm>
          <a:prstGeom prst="rect">
            <a:avLst/>
          </a:prstGeom>
        </p:spPr>
        <p:txBody>
          <a:bodyPr wrap="none">
            <a:spAutoFit/>
          </a:bodyPr>
          <a:lstStyle/>
          <a:p>
            <a:pPr algn="ctr"/>
            <a:r>
              <a:rPr lang="en-GB" sz="1600" b="1" dirty="0">
                <a:latin typeface="Times New Roman" pitchFamily="18" charset="0"/>
                <a:cs typeface="Times New Roman" pitchFamily="18" charset="0"/>
              </a:rPr>
              <a:t>Flow-5, Photo (a) and stereoplot (b)</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31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0727" y="1034385"/>
            <a:ext cx="4123113" cy="182880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973039" y="3066754"/>
            <a:ext cx="34292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bmk="_Toc523175736">
                <a:ln>
                  <a:noFill/>
                </a:ln>
                <a:solidFill>
                  <a:srgbClr val="000000"/>
                </a:solidFill>
                <a:effectLst/>
                <a:latin typeface="Times New Roman" pitchFamily="18" charset="0"/>
                <a:ea typeface="Times New Roman" pitchFamily="18" charset="0"/>
                <a:cs typeface="Times New Roman" pitchFamily="18" charset="0"/>
              </a:rPr>
              <a:t>Flow-8, Photo (a) and stereoplot (b)</a:t>
            </a:r>
            <a:endParaRPr kumimoji="0" lang="en-GB"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8" name="Picture 3172"/>
          <p:cNvPicPr>
            <a:picLocks noChangeAspect="1" noChangeArrowheads="1"/>
          </p:cNvPicPr>
          <p:nvPr/>
        </p:nvPicPr>
        <p:blipFill>
          <a:blip r:embed="rId4" cstate="print">
            <a:extLst>
              <a:ext uri="{28A0092B-C50C-407E-A947-70E740481C1C}">
                <a14:useLocalDpi xmlns:a14="http://schemas.microsoft.com/office/drawing/2010/main" val="0"/>
              </a:ext>
            </a:extLst>
          </a:blip>
          <a:srcRect t="5382" r="443" b="1604"/>
          <a:stretch>
            <a:fillRect/>
          </a:stretch>
        </p:blipFill>
        <p:spPr bwMode="auto">
          <a:xfrm>
            <a:off x="370380" y="3625185"/>
            <a:ext cx="4020347" cy="1694527"/>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622842" y="5467857"/>
            <a:ext cx="32971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bmk="_Toc523175737">
                <a:ln>
                  <a:noFill/>
                </a:ln>
                <a:solidFill>
                  <a:srgbClr val="000000"/>
                </a:solidFill>
                <a:effectLst/>
                <a:latin typeface="Times New Roman" pitchFamily="18" charset="0"/>
                <a:ea typeface="Times New Roman" pitchFamily="18" charset="0"/>
                <a:cs typeface="Times New Roman" pitchFamily="18" charset="0"/>
              </a:rPr>
              <a:t>Flow-9, Photo (a) and stereoplot (b)</a:t>
            </a:r>
            <a:endParaRPr kumimoji="0" lang="en-GB"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31" name="Picture 315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3448" y="3524675"/>
            <a:ext cx="4092994" cy="1795037"/>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5310808" y="5456081"/>
            <a:ext cx="34261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bmk="_Toc523175741">
                <a:ln>
                  <a:noFill/>
                </a:ln>
                <a:solidFill>
                  <a:srgbClr val="000000"/>
                </a:solidFill>
                <a:effectLst/>
                <a:latin typeface="Times New Roman" pitchFamily="18" charset="0"/>
                <a:ea typeface="Times New Roman" pitchFamily="18" charset="0"/>
                <a:cs typeface="Times New Roman" pitchFamily="18" charset="0"/>
              </a:rPr>
              <a:t>Flow-16, Photo (a) and stereoplot (b)</a:t>
            </a:r>
            <a:endParaRPr kumimoji="0" lang="en-GB"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88421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dirty="0" smtClean="0"/>
              <a:t>Case Study-II</a:t>
            </a:r>
            <a:br>
              <a:rPr lang="en-US" dirty="0" smtClean="0"/>
            </a:br>
            <a:r>
              <a:rPr lang="en-US" dirty="0" smtClean="0"/>
              <a:t>Dive Ghat</a:t>
            </a:r>
            <a:endParaRPr lang="en-GB" dirty="0"/>
          </a:p>
        </p:txBody>
      </p:sp>
    </p:spTree>
    <p:extLst>
      <p:ext uri="{BB962C8B-B14F-4D97-AF65-F5344CB8AC3E}">
        <p14:creationId xmlns:p14="http://schemas.microsoft.com/office/powerpoint/2010/main" val="1123186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2" y="1184729"/>
            <a:ext cx="5280660" cy="2514600"/>
          </a:xfrm>
          <a:prstGeom prst="rect">
            <a:avLst/>
          </a:prstGeom>
          <a:ln>
            <a:solidFill>
              <a:schemeClr val="tx1"/>
            </a:solidFill>
          </a:ln>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886200"/>
            <a:ext cx="4876800" cy="2284193"/>
          </a:xfrm>
          <a:prstGeom prst="rect">
            <a:avLst/>
          </a:prstGeom>
          <a:ln>
            <a:solidFill>
              <a:schemeClr val="tx1"/>
            </a:solidFill>
          </a:ln>
        </p:spPr>
      </p:pic>
      <p:sp>
        <p:nvSpPr>
          <p:cNvPr id="16" name="Rectangle 6"/>
          <p:cNvSpPr>
            <a:spLocks noChangeArrowheads="1"/>
          </p:cNvSpPr>
          <p:nvPr/>
        </p:nvSpPr>
        <p:spPr bwMode="auto">
          <a:xfrm>
            <a:off x="5296582" y="1743203"/>
            <a:ext cx="34622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GB" sz="1600" b="1" i="0" u="none" strike="noStrike" cap="none" normalizeH="0" baseline="0" dirty="0" smtClean="0" bmk="_Toc523175737">
                <a:ln>
                  <a:noFill/>
                </a:ln>
                <a:solidFill>
                  <a:srgbClr val="000000"/>
                </a:solidFill>
                <a:effectLst/>
                <a:latin typeface="Times New Roman" pitchFamily="18" charset="0"/>
                <a:ea typeface="Times New Roman" pitchFamily="18" charset="0"/>
                <a:cs typeface="Times New Roman" pitchFamily="18" charset="0"/>
              </a:rPr>
              <a:t>Flow-N, </a:t>
            </a:r>
            <a:r>
              <a:rPr lang="en-GB" sz="1600" b="1" dirty="0" bmk="_Toc523175737">
                <a:solidFill>
                  <a:srgbClr val="000000"/>
                </a:solidFill>
                <a:latin typeface="Times New Roman" pitchFamily="18" charset="0"/>
                <a:ea typeface="Times New Roman" pitchFamily="18" charset="0"/>
                <a:cs typeface="Times New Roman" pitchFamily="18" charset="0"/>
              </a:rPr>
              <a:t>stereoplot (</a:t>
            </a:r>
            <a:r>
              <a:rPr lang="en-GB" sz="1600" b="1" dirty="0" smtClean="0" bmk="_Toc523175737">
                <a:solidFill>
                  <a:srgbClr val="000000"/>
                </a:solidFill>
                <a:latin typeface="Times New Roman" pitchFamily="18" charset="0"/>
                <a:ea typeface="Times New Roman" pitchFamily="18" charset="0"/>
                <a:cs typeface="Times New Roman" pitchFamily="18" charset="0"/>
              </a:rPr>
              <a:t>b) and </a:t>
            </a:r>
            <a:r>
              <a:rPr kumimoji="0" lang="en-GB" sz="1600" b="1" i="0" u="none" strike="noStrike" cap="none" normalizeH="0" baseline="0" dirty="0" smtClean="0" bmk="_Toc523175737">
                <a:ln>
                  <a:noFill/>
                </a:ln>
                <a:solidFill>
                  <a:srgbClr val="000000"/>
                </a:solidFill>
                <a:effectLst/>
                <a:latin typeface="Times New Roman" pitchFamily="18" charset="0"/>
                <a:ea typeface="Times New Roman" pitchFamily="18" charset="0"/>
                <a:cs typeface="Times New Roman" pitchFamily="18" charset="0"/>
              </a:rPr>
              <a:t> Photo (a)</a:t>
            </a:r>
            <a:endParaRPr kumimoji="0" lang="en-GB"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7" name="Rectangle 6"/>
          <p:cNvSpPr>
            <a:spLocks noChangeArrowheads="1"/>
          </p:cNvSpPr>
          <p:nvPr/>
        </p:nvSpPr>
        <p:spPr bwMode="auto">
          <a:xfrm>
            <a:off x="2830621" y="6324600"/>
            <a:ext cx="34398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GB" sz="1600" b="1" i="0" u="none" strike="noStrike" cap="none" normalizeH="0" baseline="0" dirty="0" smtClean="0" bmk="_Toc523175737">
                <a:ln>
                  <a:noFill/>
                </a:ln>
                <a:solidFill>
                  <a:srgbClr val="000000"/>
                </a:solidFill>
                <a:effectLst/>
                <a:latin typeface="Times New Roman" pitchFamily="18" charset="0"/>
                <a:ea typeface="Times New Roman" pitchFamily="18" charset="0"/>
                <a:cs typeface="Times New Roman" pitchFamily="18" charset="0"/>
              </a:rPr>
              <a:t>Flow-M, </a:t>
            </a:r>
            <a:r>
              <a:rPr lang="en-GB" sz="1600" b="1" dirty="0" bmk="_Toc523175737">
                <a:solidFill>
                  <a:srgbClr val="000000"/>
                </a:solidFill>
                <a:latin typeface="Times New Roman" pitchFamily="18" charset="0"/>
                <a:ea typeface="Times New Roman" pitchFamily="18" charset="0"/>
                <a:cs typeface="Times New Roman" pitchFamily="18" charset="0"/>
              </a:rPr>
              <a:t>stereoplot (</a:t>
            </a:r>
            <a:r>
              <a:rPr lang="en-GB" sz="1600" b="1" dirty="0" smtClean="0" bmk="_Toc523175737">
                <a:solidFill>
                  <a:srgbClr val="000000"/>
                </a:solidFill>
                <a:latin typeface="Times New Roman" pitchFamily="18" charset="0"/>
                <a:ea typeface="Times New Roman" pitchFamily="18" charset="0"/>
                <a:cs typeface="Times New Roman" pitchFamily="18" charset="0"/>
              </a:rPr>
              <a:t>b) and </a:t>
            </a:r>
            <a:r>
              <a:rPr kumimoji="0" lang="en-GB" sz="1600" b="1" i="0" u="none" strike="noStrike" cap="none" normalizeH="0" baseline="0" dirty="0" smtClean="0" bmk="_Toc523175737">
                <a:ln>
                  <a:noFill/>
                </a:ln>
                <a:solidFill>
                  <a:srgbClr val="000000"/>
                </a:solidFill>
                <a:effectLst/>
                <a:latin typeface="Times New Roman" pitchFamily="18" charset="0"/>
                <a:ea typeface="Times New Roman" pitchFamily="18" charset="0"/>
                <a:cs typeface="Times New Roman" pitchFamily="18" charset="0"/>
              </a:rPr>
              <a:t> Photo (a)</a:t>
            </a:r>
            <a:endParaRPr kumimoji="0" lang="en-GB"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66197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3200"/>
            <a:ext cx="82296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3800" kern="1200">
                <a:solidFill>
                  <a:schemeClr val="tx1"/>
                </a:solidFill>
                <a:latin typeface="Times New Roman" pitchFamily="18" charset="0"/>
                <a:ea typeface="+mj-ea"/>
                <a:cs typeface="Times New Roman" pitchFamily="18" charset="0"/>
              </a:defRPr>
            </a:lvl1pPr>
          </a:lstStyle>
          <a:p>
            <a:r>
              <a:rPr lang="en-US" dirty="0" smtClean="0"/>
              <a:t>Case Study-II</a:t>
            </a:r>
            <a:br>
              <a:rPr lang="en-US" dirty="0" smtClean="0"/>
            </a:br>
            <a:r>
              <a:rPr lang="en-US" dirty="0" smtClean="0"/>
              <a:t>Khambataki Ghat</a:t>
            </a:r>
            <a:endParaRPr lang="en-GB" dirty="0"/>
          </a:p>
        </p:txBody>
      </p:sp>
    </p:spTree>
    <p:extLst>
      <p:ext uri="{BB962C8B-B14F-4D97-AF65-F5344CB8AC3E}">
        <p14:creationId xmlns:p14="http://schemas.microsoft.com/office/powerpoint/2010/main" val="1150443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587" y="682753"/>
            <a:ext cx="5604680" cy="2114340"/>
          </a:xfrm>
          <a:prstGeom prst="rect">
            <a:avLst/>
          </a:prstGeom>
        </p:spPr>
      </p:pic>
      <p:sp>
        <p:nvSpPr>
          <p:cNvPr id="9" name="Rectangle 6"/>
          <p:cNvSpPr>
            <a:spLocks noChangeArrowheads="1"/>
          </p:cNvSpPr>
          <p:nvPr/>
        </p:nvSpPr>
        <p:spPr bwMode="auto">
          <a:xfrm>
            <a:off x="2395966" y="2797093"/>
            <a:ext cx="34735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GB" sz="1600" b="1" dirty="0" bmk="_Toc523175737">
                <a:solidFill>
                  <a:srgbClr val="000000"/>
                </a:solidFill>
                <a:latin typeface="Times New Roman" pitchFamily="18" charset="0"/>
                <a:ea typeface="Times New Roman" pitchFamily="18" charset="0"/>
                <a:cs typeface="Times New Roman" pitchFamily="18" charset="0"/>
              </a:rPr>
              <a:t> Photo </a:t>
            </a:r>
            <a:r>
              <a:rPr lang="en-GB" sz="1600" b="1" dirty="0" smtClean="0" bmk="_Toc523175737">
                <a:solidFill>
                  <a:srgbClr val="000000"/>
                </a:solidFill>
                <a:latin typeface="Times New Roman" pitchFamily="18" charset="0"/>
                <a:ea typeface="Times New Roman" pitchFamily="18" charset="0"/>
                <a:cs typeface="Times New Roman" pitchFamily="18" charset="0"/>
              </a:rPr>
              <a:t> for </a:t>
            </a:r>
            <a:r>
              <a:rPr kumimoji="0" lang="en-GB" sz="1600" b="1" i="0" u="none" strike="noStrike" cap="none" normalizeH="0" baseline="0" dirty="0" smtClean="0" bmk="_Toc523175737">
                <a:ln>
                  <a:noFill/>
                </a:ln>
                <a:solidFill>
                  <a:srgbClr val="000000"/>
                </a:solidFill>
                <a:effectLst/>
                <a:latin typeface="Times New Roman" pitchFamily="18" charset="0"/>
                <a:ea typeface="Times New Roman" pitchFamily="18" charset="0"/>
                <a:cs typeface="Times New Roman" pitchFamily="18" charset="0"/>
              </a:rPr>
              <a:t>Flow-6, Khambataki</a:t>
            </a:r>
            <a:r>
              <a:rPr kumimoji="0" lang="en-GB" sz="1600" b="1" i="0" u="none" strike="noStrike" cap="none" normalizeH="0" dirty="0" smtClean="0" bmk="_Toc523175737">
                <a:ln>
                  <a:noFill/>
                </a:ln>
                <a:solidFill>
                  <a:srgbClr val="000000"/>
                </a:solidFill>
                <a:effectLst/>
                <a:latin typeface="Times New Roman" pitchFamily="18" charset="0"/>
                <a:ea typeface="Times New Roman" pitchFamily="18" charset="0"/>
                <a:cs typeface="Times New Roman" pitchFamily="18" charset="0"/>
              </a:rPr>
              <a:t> Ghat</a:t>
            </a:r>
            <a:endParaRPr kumimoji="0" lang="en-GB"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987" y="682753"/>
            <a:ext cx="1939120" cy="249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777" r="1777"/>
          <a:stretch/>
        </p:blipFill>
        <p:spPr bwMode="auto">
          <a:xfrm>
            <a:off x="501555" y="3603114"/>
            <a:ext cx="2743200" cy="204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7155" y="3617564"/>
            <a:ext cx="2847024" cy="203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8955" y="3617564"/>
            <a:ext cx="1773285" cy="2355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6"/>
          <p:cNvSpPr>
            <a:spLocks noChangeArrowheads="1"/>
          </p:cNvSpPr>
          <p:nvPr/>
        </p:nvSpPr>
        <p:spPr bwMode="auto">
          <a:xfrm>
            <a:off x="2562958" y="5803844"/>
            <a:ext cx="34735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GB" sz="1600" b="1" dirty="0" bmk="_Toc523175737">
                <a:solidFill>
                  <a:srgbClr val="000000"/>
                </a:solidFill>
                <a:latin typeface="Times New Roman" pitchFamily="18" charset="0"/>
                <a:ea typeface="Times New Roman" pitchFamily="18" charset="0"/>
                <a:cs typeface="Times New Roman" pitchFamily="18" charset="0"/>
              </a:rPr>
              <a:t> Photo </a:t>
            </a:r>
            <a:r>
              <a:rPr lang="en-GB" sz="1600" b="1" dirty="0" smtClean="0" bmk="_Toc523175737">
                <a:solidFill>
                  <a:srgbClr val="000000"/>
                </a:solidFill>
                <a:latin typeface="Times New Roman" pitchFamily="18" charset="0"/>
                <a:ea typeface="Times New Roman" pitchFamily="18" charset="0"/>
                <a:cs typeface="Times New Roman" pitchFamily="18" charset="0"/>
              </a:rPr>
              <a:t> for </a:t>
            </a:r>
            <a:r>
              <a:rPr kumimoji="0" lang="en-GB" sz="1600" b="1" i="0" u="none" strike="noStrike" cap="none" normalizeH="0" baseline="0" dirty="0" smtClean="0" bmk="_Toc523175737">
                <a:ln>
                  <a:noFill/>
                </a:ln>
                <a:solidFill>
                  <a:srgbClr val="000000"/>
                </a:solidFill>
                <a:effectLst/>
                <a:latin typeface="Times New Roman" pitchFamily="18" charset="0"/>
                <a:ea typeface="Times New Roman" pitchFamily="18" charset="0"/>
                <a:cs typeface="Times New Roman" pitchFamily="18" charset="0"/>
              </a:rPr>
              <a:t>Flow-4, Khambataki</a:t>
            </a:r>
            <a:r>
              <a:rPr kumimoji="0" lang="en-GB" sz="1600" b="1" i="0" u="none" strike="noStrike" cap="none" normalizeH="0" dirty="0" smtClean="0" bmk="_Toc523175737">
                <a:ln>
                  <a:noFill/>
                </a:ln>
                <a:solidFill>
                  <a:srgbClr val="000000"/>
                </a:solidFill>
                <a:effectLst/>
                <a:latin typeface="Times New Roman" pitchFamily="18" charset="0"/>
                <a:ea typeface="Times New Roman" pitchFamily="18" charset="0"/>
                <a:cs typeface="Times New Roman" pitchFamily="18" charset="0"/>
              </a:rPr>
              <a:t> Ghat</a:t>
            </a:r>
            <a:endParaRPr kumimoji="0" lang="en-GB"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364746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Conclusions</a:t>
            </a:r>
            <a:endParaRPr lang="en-GB" dirty="0"/>
          </a:p>
        </p:txBody>
      </p:sp>
      <p:sp>
        <p:nvSpPr>
          <p:cNvPr id="4" name="Rectangle 3"/>
          <p:cNvSpPr/>
          <p:nvPr/>
        </p:nvSpPr>
        <p:spPr>
          <a:xfrm>
            <a:off x="457200" y="1371600"/>
            <a:ext cx="8229600" cy="4524315"/>
          </a:xfrm>
          <a:prstGeom prst="rect">
            <a:avLst/>
          </a:prstGeom>
        </p:spPr>
        <p:txBody>
          <a:bodyPr wrap="square">
            <a:spAutoFit/>
          </a:bodyPr>
          <a:lstStyle/>
          <a:p>
            <a:r>
              <a:rPr lang="en-GB" sz="2400" dirty="0" smtClean="0">
                <a:latin typeface="Times New Roman" pitchFamily="18" charset="0"/>
                <a:cs typeface="Times New Roman" pitchFamily="18" charset="0"/>
              </a:rPr>
              <a:t>Slopes developed due to Fragmented </a:t>
            </a:r>
            <a:r>
              <a:rPr lang="en-GB" sz="2400" dirty="0">
                <a:latin typeface="Times New Roman" pitchFamily="18" charset="0"/>
                <a:cs typeface="Times New Roman" pitchFamily="18" charset="0"/>
              </a:rPr>
              <a:t>top (FT) and fragmented bottom (FB</a:t>
            </a:r>
            <a:r>
              <a:rPr lang="en-GB" sz="2400" dirty="0" smtClean="0">
                <a:latin typeface="Times New Roman" pitchFamily="18" charset="0"/>
                <a:cs typeface="Times New Roman" pitchFamily="18" charset="0"/>
              </a:rPr>
              <a:t>) are  relatively gentle as compared to dense and jointed core. </a:t>
            </a:r>
            <a:r>
              <a:rPr lang="en-GB" sz="2400" dirty="0" smtClean="0">
                <a:latin typeface="Times New Roman" pitchFamily="18" charset="0"/>
                <a:cs typeface="Times New Roman" pitchFamily="18" charset="0"/>
              </a:rPr>
              <a:t>Flow-6, 15 from Sinhagad ghat, </a:t>
            </a:r>
            <a:endParaRPr lang="en-GB" sz="2400" dirty="0" smtClean="0">
              <a:latin typeface="Times New Roman" pitchFamily="18" charset="0"/>
              <a:cs typeface="Times New Roman" pitchFamily="18" charset="0"/>
            </a:endParaRPr>
          </a:p>
          <a:p>
            <a:r>
              <a:rPr lang="en-GB"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The dense core with curviplanar joints </a:t>
            </a:r>
            <a:r>
              <a:rPr lang="en-GB" sz="2400" dirty="0" smtClean="0">
                <a:latin typeface="Times New Roman" pitchFamily="18" charset="0"/>
                <a:cs typeface="Times New Roman" pitchFamily="18" charset="0"/>
              </a:rPr>
              <a:t>occurring </a:t>
            </a:r>
            <a:r>
              <a:rPr lang="en-GB" sz="2400" dirty="0">
                <a:latin typeface="Times New Roman" pitchFamily="18" charset="0"/>
                <a:cs typeface="Times New Roman" pitchFamily="18" charset="0"/>
              </a:rPr>
              <a:t>either parallel or oblique in orientation to the cut slope </a:t>
            </a:r>
            <a:r>
              <a:rPr lang="en-GB" sz="2400" dirty="0" smtClean="0">
                <a:latin typeface="Times New Roman" pitchFamily="18" charset="0"/>
                <a:cs typeface="Times New Roman" pitchFamily="18" charset="0"/>
              </a:rPr>
              <a:t>is responsible to develop </a:t>
            </a:r>
            <a:r>
              <a:rPr lang="en-GB" sz="2400" dirty="0">
                <a:latin typeface="Times New Roman" pitchFamily="18" charset="0"/>
                <a:cs typeface="Times New Roman" pitchFamily="18" charset="0"/>
              </a:rPr>
              <a:t>failure </a:t>
            </a:r>
            <a:r>
              <a:rPr lang="en-GB" sz="2400" dirty="0" smtClean="0">
                <a:latin typeface="Times New Roman" pitchFamily="18" charset="0"/>
                <a:cs typeface="Times New Roman" pitchFamily="18" charset="0"/>
              </a:rPr>
              <a:t>planes (All flows from these ghat sections). </a:t>
            </a:r>
            <a:endParaRPr lang="en-GB" sz="2400" dirty="0" smtClean="0">
              <a:latin typeface="Times New Roman" pitchFamily="18" charset="0"/>
              <a:cs typeface="Times New Roman" pitchFamily="18" charset="0"/>
            </a:endParaRPr>
          </a:p>
          <a:p>
            <a:endParaRPr lang="en-GB" sz="2400" dirty="0" smtClean="0">
              <a:latin typeface="Times New Roman" pitchFamily="18" charset="0"/>
              <a:cs typeface="Times New Roman" pitchFamily="18" charset="0"/>
            </a:endParaRPr>
          </a:p>
          <a:p>
            <a:r>
              <a:rPr lang="en-GB" sz="2400" dirty="0" smtClean="0">
                <a:latin typeface="Times New Roman" pitchFamily="18" charset="0"/>
                <a:cs typeface="Times New Roman" pitchFamily="18" charset="0"/>
              </a:rPr>
              <a:t>Intersection </a:t>
            </a:r>
            <a:r>
              <a:rPr lang="en-GB" sz="2400" dirty="0">
                <a:latin typeface="Times New Roman" pitchFamily="18" charset="0"/>
                <a:cs typeface="Times New Roman" pitchFamily="18" charset="0"/>
              </a:rPr>
              <a:t>of a curviplanar joint </a:t>
            </a:r>
            <a:r>
              <a:rPr lang="en-GB" sz="2400" dirty="0" smtClean="0">
                <a:latin typeface="Times New Roman" pitchFamily="18" charset="0"/>
                <a:cs typeface="Times New Roman" pitchFamily="18" charset="0"/>
              </a:rPr>
              <a:t>with the road slope develops failure planes e.g.  Sinhagad Ghat Flow no. 5, 8, 17,  Khambataki Flow 5 and 6, Dive Ghat L, M and N </a:t>
            </a:r>
          </a:p>
          <a:p>
            <a:endParaRPr lang="en-GB"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78370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418058"/>
          </a:xfrm>
        </p:spPr>
        <p:txBody>
          <a:bodyPr>
            <a:noAutofit/>
          </a:bodyPr>
          <a:lstStyle/>
          <a:p>
            <a:r>
              <a:rPr lang="en-US" sz="3600" dirty="0" smtClean="0">
                <a:latin typeface="Times New Roman" pitchFamily="18" charset="0"/>
                <a:cs typeface="Times New Roman" pitchFamily="18" charset="0"/>
              </a:rPr>
              <a:t>In short </a:t>
            </a:r>
            <a:endParaRPr lang="en-GB"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764704"/>
            <a:ext cx="8229600" cy="5026496"/>
          </a:xfrm>
        </p:spPr>
        <p:txBody>
          <a:bodyPr>
            <a:noAutofit/>
          </a:bodyPr>
          <a:lstStyle/>
          <a:p>
            <a:pPr marL="457200" indent="-457200">
              <a:buFont typeface="+mj-lt"/>
              <a:buAutoNum type="arabicParenR"/>
            </a:pPr>
            <a:r>
              <a:rPr lang="en-US" sz="2000" dirty="0" smtClean="0">
                <a:latin typeface="Times New Roman" pitchFamily="18" charset="0"/>
                <a:cs typeface="Times New Roman" pitchFamily="18" charset="0"/>
              </a:rPr>
              <a:t>Aa flows show </a:t>
            </a:r>
            <a:r>
              <a:rPr lang="en-US" sz="2000" dirty="0" smtClean="0">
                <a:latin typeface="Times New Roman" pitchFamily="18" charset="0"/>
                <a:cs typeface="Times New Roman" pitchFamily="18" charset="0"/>
              </a:rPr>
              <a:t>large variation in thickness proportion of different </a:t>
            </a:r>
            <a:r>
              <a:rPr lang="en-US" sz="2000" dirty="0" smtClean="0">
                <a:latin typeface="Times New Roman" pitchFamily="18" charset="0"/>
                <a:cs typeface="Times New Roman" pitchFamily="18" charset="0"/>
              </a:rPr>
              <a:t>zones</a:t>
            </a:r>
          </a:p>
          <a:p>
            <a:pPr marL="457200" indent="-457200">
              <a:buFont typeface="+mj-lt"/>
              <a:buAutoNum type="arabicParenR"/>
            </a:pPr>
            <a:endParaRPr lang="en-US" sz="1200" dirty="0" smtClean="0">
              <a:latin typeface="Times New Roman" pitchFamily="18" charset="0"/>
              <a:cs typeface="Times New Roman" pitchFamily="18" charset="0"/>
            </a:endParaRPr>
          </a:p>
          <a:p>
            <a:pPr marL="457200" indent="-457200">
              <a:buFont typeface="+mj-lt"/>
              <a:buAutoNum type="arabicParenR"/>
            </a:pPr>
            <a:r>
              <a:rPr lang="en-US" sz="2000" dirty="0" smtClean="0">
                <a:latin typeface="Times New Roman" pitchFamily="18" charset="0"/>
                <a:cs typeface="Times New Roman" pitchFamily="18" charset="0"/>
              </a:rPr>
              <a:t>Similar in appearance /composition, significant change in engineering properties and in situ conditions is observed</a:t>
            </a:r>
            <a:r>
              <a:rPr lang="en-US" sz="2000" dirty="0" smtClean="0">
                <a:latin typeface="Times New Roman" pitchFamily="18" charset="0"/>
                <a:cs typeface="Times New Roman" pitchFamily="18" charset="0"/>
              </a:rPr>
              <a:t>.</a:t>
            </a:r>
          </a:p>
          <a:p>
            <a:pPr marL="457200" indent="-457200">
              <a:buFont typeface="+mj-lt"/>
              <a:buAutoNum type="arabicParenR"/>
            </a:pPr>
            <a:endParaRPr lang="en-US" sz="1200" dirty="0" smtClean="0">
              <a:latin typeface="Times New Roman" pitchFamily="18" charset="0"/>
              <a:cs typeface="Times New Roman" pitchFamily="18" charset="0"/>
            </a:endParaRPr>
          </a:p>
          <a:p>
            <a:pPr marL="457200" indent="-457200">
              <a:buFont typeface="+mj-lt"/>
              <a:buAutoNum type="arabicParenR"/>
            </a:pPr>
            <a:r>
              <a:rPr lang="en-US" sz="2000" dirty="0" smtClean="0">
                <a:latin typeface="Times New Roman" pitchFamily="18" charset="0"/>
                <a:cs typeface="Times New Roman" pitchFamily="18" charset="0"/>
              </a:rPr>
              <a:t>Nature of joints </a:t>
            </a:r>
            <a:r>
              <a:rPr lang="en-US" sz="2000" dirty="0">
                <a:latin typeface="Times New Roman" pitchFamily="18" charset="0"/>
                <a:cs typeface="Times New Roman" pitchFamily="18" charset="0"/>
              </a:rPr>
              <a:t>within individual </a:t>
            </a:r>
            <a:r>
              <a:rPr lang="en-US" sz="2000" dirty="0" smtClean="0">
                <a:latin typeface="Times New Roman" pitchFamily="18" charset="0"/>
                <a:cs typeface="Times New Roman" pitchFamily="18" charset="0"/>
              </a:rPr>
              <a:t>zones are different in aa </a:t>
            </a:r>
            <a:r>
              <a:rPr lang="en-US" sz="2000" dirty="0" smtClean="0">
                <a:latin typeface="Times New Roman" pitchFamily="18" charset="0"/>
                <a:cs typeface="Times New Roman" pitchFamily="18" charset="0"/>
              </a:rPr>
              <a:t>flow and their </a:t>
            </a:r>
            <a:r>
              <a:rPr lang="en-US" sz="2000" dirty="0" smtClean="0">
                <a:latin typeface="Times New Roman" pitchFamily="18" charset="0"/>
                <a:cs typeface="Times New Roman" pitchFamily="18" charset="0"/>
              </a:rPr>
              <a:t>networking and orientation governs the slope stability of cut and natural slopes. </a:t>
            </a:r>
            <a:endParaRPr lang="en-US" sz="2000" dirty="0" smtClean="0">
              <a:latin typeface="Times New Roman" pitchFamily="18" charset="0"/>
              <a:cs typeface="Times New Roman" pitchFamily="18" charset="0"/>
            </a:endParaRPr>
          </a:p>
          <a:p>
            <a:pPr marL="457200" indent="-457200">
              <a:buFont typeface="+mj-lt"/>
              <a:buAutoNum type="arabicParenR"/>
            </a:pPr>
            <a:endParaRPr lang="en-US" sz="1200" dirty="0" smtClean="0">
              <a:latin typeface="Times New Roman" pitchFamily="18" charset="0"/>
              <a:cs typeface="Times New Roman" pitchFamily="18" charset="0"/>
            </a:endParaRPr>
          </a:p>
          <a:p>
            <a:pPr marL="457200" indent="-457200">
              <a:buFont typeface="+mj-lt"/>
              <a:buAutoNum type="arabicParenR"/>
            </a:pPr>
            <a:r>
              <a:rPr lang="en-US" sz="2000" dirty="0" smtClean="0">
                <a:latin typeface="Times New Roman" pitchFamily="18" charset="0"/>
                <a:cs typeface="Times New Roman" pitchFamily="18" charset="0"/>
              </a:rPr>
              <a:t>Flow </a:t>
            </a:r>
            <a:r>
              <a:rPr lang="en-US" sz="2000" dirty="0" smtClean="0">
                <a:latin typeface="Times New Roman" pitchFamily="18" charset="0"/>
                <a:cs typeface="Times New Roman" pitchFamily="18" charset="0"/>
              </a:rPr>
              <a:t>morphology, internal architecture, within the flows , rock types, networking of joints, in situ conditions are important aspects that need consideration in infrastructure projects as extension of codes. </a:t>
            </a:r>
            <a:endParaRPr lang="en-US" sz="2000" dirty="0" smtClean="0">
              <a:latin typeface="Times New Roman" pitchFamily="18" charset="0"/>
              <a:cs typeface="Times New Roman" pitchFamily="18" charset="0"/>
            </a:endParaRPr>
          </a:p>
          <a:p>
            <a:pPr marL="457200" indent="-457200">
              <a:buFont typeface="+mj-lt"/>
              <a:buAutoNum type="arabicParenR"/>
            </a:pPr>
            <a:endParaRPr lang="en-US" sz="1200" dirty="0" smtClean="0">
              <a:latin typeface="Times New Roman" pitchFamily="18" charset="0"/>
              <a:cs typeface="Times New Roman" pitchFamily="18" charset="0"/>
            </a:endParaRPr>
          </a:p>
          <a:p>
            <a:pPr marL="457200" indent="-457200">
              <a:buFont typeface="+mj-lt"/>
              <a:buAutoNum type="arabicParenR"/>
            </a:pPr>
            <a:r>
              <a:rPr lang="en-US" sz="2000" dirty="0" smtClean="0">
                <a:latin typeface="Times New Roman" pitchFamily="18" charset="0"/>
                <a:cs typeface="Times New Roman" pitchFamily="18" charset="0"/>
              </a:rPr>
              <a:t>The </a:t>
            </a:r>
            <a:r>
              <a:rPr lang="en-US" sz="2000" dirty="0" smtClean="0">
                <a:latin typeface="Times New Roman" pitchFamily="18" charset="0"/>
                <a:cs typeface="Times New Roman" pitchFamily="18" charset="0"/>
              </a:rPr>
              <a:t>methodology evolved during the work will guide geological </a:t>
            </a:r>
            <a:r>
              <a:rPr lang="en-US" sz="2000" dirty="0" smtClean="0">
                <a:latin typeface="Times New Roman" pitchFamily="18" charset="0"/>
                <a:cs typeface="Times New Roman" pitchFamily="18" charset="0"/>
              </a:rPr>
              <a:t>investigation slopes  </a:t>
            </a:r>
            <a:r>
              <a:rPr lang="en-US" sz="2000" dirty="0" smtClean="0">
                <a:latin typeface="Times New Roman" pitchFamily="18" charset="0"/>
                <a:cs typeface="Times New Roman" pitchFamily="18" charset="0"/>
              </a:rPr>
              <a:t>in </a:t>
            </a:r>
            <a:r>
              <a:rPr lang="en-US" sz="2000" dirty="0" smtClean="0">
                <a:latin typeface="Times New Roman" pitchFamily="18" charset="0"/>
                <a:cs typeface="Times New Roman" pitchFamily="18" charset="0"/>
              </a:rPr>
              <a:t>the Deccan </a:t>
            </a:r>
            <a:r>
              <a:rPr lang="en-US" sz="2000" dirty="0" smtClean="0">
                <a:latin typeface="Times New Roman" pitchFamily="18" charset="0"/>
                <a:cs typeface="Times New Roman" pitchFamily="18" charset="0"/>
              </a:rPr>
              <a:t>Trap region in future. </a:t>
            </a:r>
          </a:p>
          <a:p>
            <a:pPr marL="457200" indent="-457200">
              <a:buFont typeface="+mj-lt"/>
              <a:buAutoNum type="arabicParenR"/>
            </a:pPr>
            <a:endParaRPr lang="en-US" sz="2000" dirty="0" smtClean="0">
              <a:latin typeface="Times New Roman" pitchFamily="18" charset="0"/>
              <a:cs typeface="Times New Roman" pitchFamily="18" charset="0"/>
            </a:endParaRPr>
          </a:p>
          <a:p>
            <a:pPr marL="457200" indent="-457200">
              <a:buFont typeface="+mj-lt"/>
              <a:buAutoNum type="arabicParenR"/>
            </a:pPr>
            <a:endParaRPr lang="en-US" sz="2000" dirty="0" smtClean="0">
              <a:latin typeface="Times New Roman" pitchFamily="18" charset="0"/>
              <a:cs typeface="Times New Roman" pitchFamily="18" charset="0"/>
            </a:endParaRPr>
          </a:p>
          <a:p>
            <a:pPr marL="457200" indent="-457200">
              <a:buFont typeface="+mj-lt"/>
              <a:buAutoNum type="arabicParenR"/>
            </a:pPr>
            <a:endParaRPr lang="en-GB" sz="20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BD62B27-4C46-4588-940A-79F5293C7E22}" type="slidenum">
              <a:rPr lang="en-GB" smtClean="0"/>
              <a:t>29</a:t>
            </a:fld>
            <a:endParaRPr lang="en-GB"/>
          </a:p>
        </p:txBody>
      </p:sp>
    </p:spTree>
    <p:extLst>
      <p:ext uri="{BB962C8B-B14F-4D97-AF65-F5344CB8AC3E}">
        <p14:creationId xmlns:p14="http://schemas.microsoft.com/office/powerpoint/2010/main" val="1394898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pPr algn="ctr"/>
            <a:r>
              <a:rPr lang="en-US" sz="2800" dirty="0" smtClean="0">
                <a:solidFill>
                  <a:schemeClr val="tx1">
                    <a:lumMod val="95000"/>
                    <a:lumOff val="5000"/>
                  </a:schemeClr>
                </a:solidFill>
                <a:effectLst/>
              </a:rPr>
              <a:t>Outline of the Presentation</a:t>
            </a:r>
            <a:endParaRPr lang="en-US" sz="2800" dirty="0">
              <a:solidFill>
                <a:schemeClr val="tx1">
                  <a:lumMod val="95000"/>
                  <a:lumOff val="5000"/>
                </a:schemeClr>
              </a:solidFill>
              <a:effectLst/>
            </a:endParaRPr>
          </a:p>
        </p:txBody>
      </p:sp>
      <p:sp>
        <p:nvSpPr>
          <p:cNvPr id="4" name="Footer Placeholder 3"/>
          <p:cNvSpPr>
            <a:spLocks noGrp="1"/>
          </p:cNvSpPr>
          <p:nvPr>
            <p:ph type="ftr" sz="quarter" idx="11"/>
          </p:nvPr>
        </p:nvSpPr>
        <p:spPr>
          <a:xfrm>
            <a:off x="4380072" y="6407944"/>
            <a:ext cx="4535328" cy="365125"/>
          </a:xfrm>
        </p:spPr>
        <p:txBody>
          <a:bodyPr/>
          <a:lstStyle/>
          <a:p>
            <a:r>
              <a:rPr lang="en-US" b="1" dirty="0" smtClean="0">
                <a:solidFill>
                  <a:schemeClr val="bg2">
                    <a:lumMod val="50000"/>
                  </a:schemeClr>
                </a:solidFill>
                <a:latin typeface="Times New Roman" pitchFamily="18" charset="0"/>
                <a:cs typeface="Times New Roman" pitchFamily="18" charset="0"/>
              </a:rPr>
              <a:t>Rahul Joshi,  L. K. Kshirsagar,  P. B. Jadhav, MIT Pune-411038 </a:t>
            </a:r>
            <a:endParaRPr lang="en-US" b="1" dirty="0">
              <a:solidFill>
                <a:schemeClr val="bg2">
                  <a:lumMod val="50000"/>
                </a:schemeClr>
              </a:solidFill>
              <a:latin typeface="Times New Roman" pitchFamily="18" charset="0"/>
              <a:cs typeface="Times New Roman" pitchFamily="18" charset="0"/>
            </a:endParaRPr>
          </a:p>
        </p:txBody>
      </p:sp>
      <p:sp>
        <p:nvSpPr>
          <p:cNvPr id="7" name="Content Placeholder 2"/>
          <p:cNvSpPr txBox="1">
            <a:spLocks/>
          </p:cNvSpPr>
          <p:nvPr/>
        </p:nvSpPr>
        <p:spPr>
          <a:xfrm>
            <a:off x="609600" y="1371601"/>
            <a:ext cx="8229600" cy="4191000"/>
          </a:xfrm>
          <a:prstGeom prst="rect">
            <a:avLst/>
          </a:prstGeom>
        </p:spPr>
        <p:txBody>
          <a:bodyPr vert="horz">
            <a:normAutofit/>
          </a:bodyPr>
          <a:lstStyle/>
          <a:p>
            <a:pPr marL="457200" marR="0" lvl="0" indent="-457200" algn="l" defTabSz="914400" rtl="0" eaLnBrk="1" fontAlgn="auto" latinLnBrk="0" hangingPunct="1">
              <a:lnSpc>
                <a:spcPct val="100000"/>
              </a:lnSpc>
              <a:spcBef>
                <a:spcPts val="400"/>
              </a:spcBef>
              <a:spcAft>
                <a:spcPts val="0"/>
              </a:spcAft>
              <a:buSzPct val="68000"/>
              <a:buFont typeface="+mj-lt"/>
              <a:buAutoNum type="arabicParenR"/>
              <a:tabLst/>
              <a:defRPr/>
            </a:pPr>
            <a:r>
              <a:rPr kumimoji="0" lang="en-US" sz="3200" i="0" u="none" strike="noStrike" kern="1200" cap="none" spc="0" normalizeH="0" noProof="0" dirty="0" smtClean="0">
                <a:ln>
                  <a:noFill/>
                </a:ln>
                <a:solidFill>
                  <a:schemeClr val="tx1">
                    <a:lumMod val="95000"/>
                    <a:lumOff val="5000"/>
                  </a:schemeClr>
                </a:solidFill>
                <a:effectLst/>
                <a:uLnTx/>
                <a:uFillTx/>
                <a:latin typeface="Times New Roman" pitchFamily="18" charset="0"/>
                <a:ea typeface="+mn-ea"/>
                <a:cs typeface="Times New Roman" pitchFamily="18" charset="0"/>
              </a:rPr>
              <a:t>Introduction</a:t>
            </a:r>
          </a:p>
          <a:p>
            <a:pPr marL="457200" marR="0" lvl="0" indent="-457200" algn="l" defTabSz="914400" rtl="0" eaLnBrk="1" fontAlgn="auto" latinLnBrk="0" hangingPunct="1">
              <a:lnSpc>
                <a:spcPct val="100000"/>
              </a:lnSpc>
              <a:spcBef>
                <a:spcPts val="400"/>
              </a:spcBef>
              <a:spcAft>
                <a:spcPts val="0"/>
              </a:spcAft>
              <a:buSzPct val="68000"/>
              <a:buFont typeface="+mj-lt"/>
              <a:buAutoNum type="arabicParenR"/>
              <a:tabLst/>
              <a:defRPr/>
            </a:pPr>
            <a:r>
              <a:rPr kumimoji="0" lang="en-US" sz="3200" i="0" u="none" strike="noStrike" kern="1200" cap="none" spc="0" normalizeH="0" noProof="0" dirty="0" smtClean="0">
                <a:ln>
                  <a:noFill/>
                </a:ln>
                <a:solidFill>
                  <a:schemeClr val="tx1">
                    <a:lumMod val="95000"/>
                    <a:lumOff val="5000"/>
                  </a:schemeClr>
                </a:solidFill>
                <a:effectLst/>
                <a:uLnTx/>
                <a:uFillTx/>
                <a:latin typeface="Times New Roman" pitchFamily="18" charset="0"/>
                <a:ea typeface="+mn-ea"/>
                <a:cs typeface="Times New Roman" pitchFamily="18" charset="0"/>
              </a:rPr>
              <a:t>Geology of the Area</a:t>
            </a:r>
          </a:p>
          <a:p>
            <a:pPr marL="457200" marR="0" lvl="0" indent="-457200" algn="l" defTabSz="914400" rtl="0" eaLnBrk="1" fontAlgn="auto" latinLnBrk="0" hangingPunct="1">
              <a:lnSpc>
                <a:spcPct val="100000"/>
              </a:lnSpc>
              <a:spcBef>
                <a:spcPts val="400"/>
              </a:spcBef>
              <a:spcAft>
                <a:spcPts val="0"/>
              </a:spcAft>
              <a:buSzPct val="68000"/>
              <a:buFont typeface="+mj-lt"/>
              <a:buAutoNum type="arabicParenR"/>
              <a:tabLst/>
              <a:defRPr/>
            </a:pPr>
            <a:r>
              <a:rPr kumimoji="0" lang="en-US" sz="3200" i="0" u="none" strike="noStrike" kern="1200" cap="none" spc="0" normalizeH="0" noProof="0" dirty="0" smtClean="0">
                <a:ln>
                  <a:noFill/>
                </a:ln>
                <a:solidFill>
                  <a:schemeClr val="tx1">
                    <a:lumMod val="95000"/>
                    <a:lumOff val="5000"/>
                  </a:schemeClr>
                </a:solidFill>
                <a:effectLst/>
                <a:uLnTx/>
                <a:uFillTx/>
                <a:latin typeface="Times New Roman" pitchFamily="18" charset="0"/>
                <a:ea typeface="+mn-ea"/>
                <a:cs typeface="Times New Roman" pitchFamily="18" charset="0"/>
              </a:rPr>
              <a:t>Methodology</a:t>
            </a:r>
          </a:p>
          <a:p>
            <a:pPr marL="457200" marR="0" lvl="0" indent="-457200" algn="l" defTabSz="914400" rtl="0" eaLnBrk="1" fontAlgn="auto" latinLnBrk="0" hangingPunct="1">
              <a:lnSpc>
                <a:spcPct val="100000"/>
              </a:lnSpc>
              <a:spcBef>
                <a:spcPts val="400"/>
              </a:spcBef>
              <a:spcAft>
                <a:spcPts val="0"/>
              </a:spcAft>
              <a:buSzPct val="68000"/>
              <a:buFont typeface="+mj-lt"/>
              <a:buAutoNum type="arabicParenR"/>
              <a:tabLst/>
              <a:defRPr/>
            </a:pPr>
            <a:r>
              <a:rPr kumimoji="0" lang="en-US" sz="3200" i="0" u="none" strike="noStrike" kern="1200" cap="none" spc="0" normalizeH="0" noProof="0" dirty="0" smtClean="0">
                <a:ln>
                  <a:noFill/>
                </a:ln>
                <a:solidFill>
                  <a:schemeClr val="tx1">
                    <a:lumMod val="95000"/>
                    <a:lumOff val="5000"/>
                  </a:schemeClr>
                </a:solidFill>
                <a:effectLst/>
                <a:uLnTx/>
                <a:uFillTx/>
                <a:latin typeface="Times New Roman" pitchFamily="18" charset="0"/>
                <a:ea typeface="+mn-ea"/>
                <a:cs typeface="Times New Roman" pitchFamily="18" charset="0"/>
              </a:rPr>
              <a:t>Discussion</a:t>
            </a:r>
          </a:p>
          <a:p>
            <a:pPr marL="457200" marR="0" lvl="0" indent="-457200" algn="l" defTabSz="914400" rtl="0" eaLnBrk="1" fontAlgn="auto" latinLnBrk="0" hangingPunct="1">
              <a:lnSpc>
                <a:spcPct val="100000"/>
              </a:lnSpc>
              <a:spcBef>
                <a:spcPts val="400"/>
              </a:spcBef>
              <a:spcAft>
                <a:spcPts val="0"/>
              </a:spcAft>
              <a:buSzPct val="68000"/>
              <a:buFont typeface="+mj-lt"/>
              <a:buAutoNum type="arabicParenR"/>
              <a:tabLst/>
              <a:defRPr/>
            </a:pPr>
            <a:r>
              <a:rPr kumimoji="0" lang="en-US" sz="3200" i="0" u="none" strike="noStrike" kern="1200" cap="none" spc="0" normalizeH="0" noProof="0" dirty="0" smtClean="0">
                <a:ln>
                  <a:noFill/>
                </a:ln>
                <a:solidFill>
                  <a:schemeClr val="tx1">
                    <a:lumMod val="95000"/>
                    <a:lumOff val="5000"/>
                  </a:schemeClr>
                </a:solidFill>
                <a:effectLst/>
                <a:uLnTx/>
                <a:uFillTx/>
                <a:latin typeface="Times New Roman" pitchFamily="18" charset="0"/>
                <a:ea typeface="+mn-ea"/>
                <a:cs typeface="Times New Roman" pitchFamily="18" charset="0"/>
              </a:rPr>
              <a:t>Conclusion</a:t>
            </a:r>
          </a:p>
          <a:p>
            <a:pPr marL="457200" marR="0" lvl="0" indent="-457200" algn="l" defTabSz="914400" rtl="0" eaLnBrk="1" fontAlgn="auto" latinLnBrk="0" hangingPunct="1">
              <a:lnSpc>
                <a:spcPct val="100000"/>
              </a:lnSpc>
              <a:spcBef>
                <a:spcPts val="400"/>
              </a:spcBef>
              <a:spcAft>
                <a:spcPts val="0"/>
              </a:spcAft>
              <a:buSzPct val="68000"/>
              <a:buFont typeface="+mj-lt"/>
              <a:buAutoNum type="arabicParenR"/>
              <a:tabLst/>
              <a:defRPr/>
            </a:pPr>
            <a:r>
              <a:rPr kumimoji="0" lang="en-US" sz="3200" i="0" u="none" strike="noStrike" kern="1200" cap="none" spc="0" normalizeH="0" noProof="0" dirty="0" smtClean="0">
                <a:ln>
                  <a:noFill/>
                </a:ln>
                <a:solidFill>
                  <a:schemeClr val="tx1">
                    <a:lumMod val="95000"/>
                    <a:lumOff val="5000"/>
                  </a:schemeClr>
                </a:solidFill>
                <a:effectLst/>
                <a:uLnTx/>
                <a:uFillTx/>
                <a:latin typeface="Times New Roman" pitchFamily="18" charset="0"/>
                <a:ea typeface="+mn-ea"/>
                <a:cs typeface="Times New Roman" pitchFamily="18" charset="0"/>
              </a:rPr>
              <a:t>References</a:t>
            </a:r>
          </a:p>
        </p:txBody>
      </p:sp>
    </p:spTree>
    <p:extLst>
      <p:ext uri="{BB962C8B-B14F-4D97-AF65-F5344CB8AC3E}">
        <p14:creationId xmlns:p14="http://schemas.microsoft.com/office/powerpoint/2010/main" val="18135309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609600"/>
            <a:ext cx="8839200" cy="6186309"/>
          </a:xfrm>
          <a:prstGeom prst="rect">
            <a:avLst/>
          </a:prstGeom>
        </p:spPr>
        <p:txBody>
          <a:bodyPr wrap="square">
            <a:spAutoFit/>
          </a:bodyPr>
          <a:lstStyle/>
          <a:p>
            <a:pPr marL="228600" lvl="0" indent="-228600">
              <a:buFont typeface="+mj-lt"/>
              <a:buAutoNum type="arabicParenR"/>
            </a:pPr>
            <a:r>
              <a:rPr lang="en-US" sz="900" dirty="0"/>
              <a:t>Agashe, L.Y., Gupte, R.B., (1968). Some significant features of the Deccan Trap. Mem. Geol. Soc. Ind. 2, 309–319</a:t>
            </a:r>
            <a:endParaRPr lang="en-GB" sz="900" dirty="0"/>
          </a:p>
          <a:p>
            <a:pPr marL="228600" lvl="0" indent="-228600">
              <a:buFont typeface="+mj-lt"/>
              <a:buAutoNum type="arabicParenR"/>
            </a:pPr>
            <a:r>
              <a:rPr lang="en-IN" sz="900" dirty="0"/>
              <a:t>Agashe, L.Y., Gupte, R.B., (1972). Mode of eruption of the Deccan Trap basalts. Bull. Volcanol. 35, 591–601.</a:t>
            </a:r>
            <a:endParaRPr lang="en-GB" sz="900" dirty="0"/>
          </a:p>
          <a:p>
            <a:pPr marL="228600" lvl="0" indent="-228600">
              <a:buFont typeface="+mj-lt"/>
              <a:buAutoNum type="arabicParenR"/>
            </a:pPr>
            <a:r>
              <a:rPr lang="en-US" sz="900" dirty="0"/>
              <a:t>Bondre N R, Duraiswami R A and Dole G (2004) Morphology and emplacement of flows from the Deccan Volcanic and emplacement of flows from the Deccan Volcanic Province, India; Bull. Volcanol. 66 29–45 </a:t>
            </a:r>
            <a:endParaRPr lang="en-GB" sz="900" dirty="0"/>
          </a:p>
          <a:p>
            <a:pPr marL="228600" lvl="0" indent="-228600">
              <a:buFont typeface="+mj-lt"/>
              <a:buAutoNum type="arabicParenR"/>
            </a:pPr>
            <a:r>
              <a:rPr lang="en-US" sz="900" dirty="0"/>
              <a:t>Bondre N R, Duraiswami R A, Dole G, Phadnis V M and Kale V S (2000) Inflated pahoehoe lavas from the Sangamner area of the western Deccan Volcanic Province; Current Science 78 1004–1007</a:t>
            </a:r>
            <a:endParaRPr lang="en-GB" sz="900" dirty="0"/>
          </a:p>
          <a:p>
            <a:pPr marL="228600" lvl="0" indent="-228600">
              <a:buFont typeface="+mj-lt"/>
              <a:buAutoNum type="arabicParenR"/>
            </a:pPr>
            <a:r>
              <a:rPr lang="en-IN" sz="900" dirty="0"/>
              <a:t>Brown, R.J., Blake, S., Bondre, N.R., Phadnis, V.M., Self, S., (2011). Aa lava flows in Deccan Volcanic Province, India and their significance for the nature of continental flood basalt eruptions. Bulletin of Volcanology 73 (6), 737–752.</a:t>
            </a:r>
            <a:endParaRPr lang="en-GB" sz="900" dirty="0"/>
          </a:p>
          <a:p>
            <a:pPr marL="228600" lvl="0" indent="-228600">
              <a:buFont typeface="+mj-lt"/>
              <a:buAutoNum type="arabicParenR"/>
            </a:pPr>
            <a:r>
              <a:rPr lang="en-US" sz="900" dirty="0"/>
              <a:t>Duraiswami, R.A., Bondre, N.R., Dole, G., Phadnis, V.M., (2002). Morphology and structure of Flow-lobe tumuli from the western Deccan Volcanic Province, India. J. Geol. Soc. India 60, 57-65</a:t>
            </a:r>
            <a:endParaRPr lang="en-GB" sz="900" dirty="0"/>
          </a:p>
          <a:p>
            <a:pPr marL="228600" lvl="0" indent="-228600">
              <a:buFont typeface="+mj-lt"/>
              <a:buAutoNum type="arabicParenR"/>
            </a:pPr>
            <a:r>
              <a:rPr lang="en-US" sz="900" dirty="0"/>
              <a:t>Duraiswami R A, Dole G and Bondre N R (2003) Slabby pahoehoe from the western Deccan Volcanic Province: evidence for incipient pahoehoe-aa transitions; J. Volcanol. Geotherm. Res. 121 195–217</a:t>
            </a:r>
            <a:endParaRPr lang="en-GB" sz="900" dirty="0"/>
          </a:p>
          <a:p>
            <a:pPr marL="228600" lvl="0" indent="-228600">
              <a:buFont typeface="+mj-lt"/>
              <a:buAutoNum type="arabicParenR"/>
            </a:pPr>
            <a:r>
              <a:rPr lang="en-US" sz="900" dirty="0"/>
              <a:t>Duraiswami RA, Bondre NR, </a:t>
            </a:r>
            <a:r>
              <a:rPr lang="en-US" sz="900" dirty="0" err="1"/>
              <a:t>Managave</a:t>
            </a:r>
            <a:r>
              <a:rPr lang="en-US" sz="900" dirty="0"/>
              <a:t> S (2008) Morphology of rubbly pāhoehoe (simple) flows from the Deccan Volcanic Province: implications for style of emplacement. J Volcanol Geotherm Res 177:822–836</a:t>
            </a:r>
            <a:endParaRPr lang="en-GB" sz="900" dirty="0"/>
          </a:p>
          <a:p>
            <a:pPr marL="228600" lvl="0" indent="-228600">
              <a:buFont typeface="+mj-lt"/>
              <a:buAutoNum type="arabicParenR"/>
            </a:pPr>
            <a:r>
              <a:rPr lang="en-IN" sz="900" dirty="0"/>
              <a:t>Duraiswami, R.A., Gadpallu, P., </a:t>
            </a:r>
            <a:r>
              <a:rPr lang="en-IN" sz="900" dirty="0" err="1"/>
              <a:t>Shaikh</a:t>
            </a:r>
            <a:r>
              <a:rPr lang="en-IN" sz="900" dirty="0"/>
              <a:t>, T.N., Cardin, N., (2014). Pahoehoe-‘a’ā transitions in the lava flow fields of the western Deccan Traps, India — implications for emplacement dynamics, flood basalt architecture and volcanic stratigraphy. In: Sheth, H.C., Vanderkluysen, L. (Eds.), Flood Basalts of Asia. J. Asian Earth </a:t>
            </a:r>
            <a:r>
              <a:rPr lang="en-IN" sz="900" dirty="0" err="1"/>
              <a:t>Sci</a:t>
            </a:r>
            <a:r>
              <a:rPr lang="en-IN" sz="900" dirty="0"/>
              <a:t> 84, pp. 146–166.</a:t>
            </a:r>
            <a:endParaRPr lang="en-GB" sz="900" dirty="0"/>
          </a:p>
          <a:p>
            <a:pPr marL="228600" lvl="0" indent="-228600">
              <a:buFont typeface="+mj-lt"/>
              <a:buAutoNum type="arabicParenR"/>
            </a:pPr>
            <a:r>
              <a:rPr lang="en-US" sz="900" dirty="0"/>
              <a:t>Gupte R. B., Godbole L. G. (1980): PWD Handbook Chapter 6, Preparation of Projects and Engineering Geology, Govt. of Maharashtra, India, pp.  201-205</a:t>
            </a:r>
            <a:endParaRPr lang="en-GB" sz="900" dirty="0"/>
          </a:p>
          <a:p>
            <a:pPr marL="228600" lvl="0" indent="-228600">
              <a:buFont typeface="+mj-lt"/>
              <a:buAutoNum type="arabicParenR"/>
            </a:pPr>
            <a:r>
              <a:rPr lang="en-US" sz="900" dirty="0"/>
              <a:t>Hoek E. &amp; Bray J. (1981), Rock Slope Engineering, (3rded), Institution of Mining and Metallurgy, London, pp. 37 -62 and 150-224.</a:t>
            </a:r>
            <a:endParaRPr lang="en-GB" sz="900" dirty="0"/>
          </a:p>
          <a:p>
            <a:pPr marL="228600" lvl="0" indent="-228600">
              <a:buFont typeface="+mj-lt"/>
              <a:buAutoNum type="arabicParenR"/>
            </a:pPr>
            <a:r>
              <a:rPr lang="en-US" sz="900" dirty="0" smtClean="0"/>
              <a:t>IS</a:t>
            </a:r>
            <a:r>
              <a:rPr lang="en-US" sz="900" dirty="0"/>
              <a:t>: 11315 (1987)”Methods for quantitative description of joints in rock masses, Part- 1 to 10, Bureau of Indian Standards.</a:t>
            </a:r>
            <a:endParaRPr lang="en-GB" sz="900" dirty="0"/>
          </a:p>
          <a:p>
            <a:pPr marL="228600" lvl="0" indent="-228600">
              <a:buFont typeface="+mj-lt"/>
              <a:buAutoNum type="arabicParenR"/>
            </a:pPr>
            <a:r>
              <a:rPr lang="en-US" sz="900" dirty="0"/>
              <a:t>Kainthola A, P.K.Singh, A.B.Wasnik and T.N. Singh, (2012), Distinct Element Modeling of Mahabaleshwar Road Cut Hill Slope, Geomaterial, 2:105-113.M. </a:t>
            </a:r>
            <a:endParaRPr lang="en-GB" sz="900" dirty="0"/>
          </a:p>
          <a:p>
            <a:pPr marL="228600" lvl="0" indent="-228600">
              <a:buFont typeface="+mj-lt"/>
              <a:buAutoNum type="arabicParenR"/>
            </a:pPr>
            <a:r>
              <a:rPr lang="en-US" sz="900" dirty="0"/>
              <a:t>Kainthola A. Singh P.K. Singh  T.N. (2014), Stability investigation of road cut slope in basaltic rockmass, Mahabaleshwar, India, Geoscience Frontiers, online: DOI: 10.1016/j.gsf.2014.03.002</a:t>
            </a:r>
            <a:endParaRPr lang="en-GB" sz="900" dirty="0"/>
          </a:p>
          <a:p>
            <a:pPr marL="228600" lvl="0" indent="-228600">
              <a:buFont typeface="+mj-lt"/>
              <a:buAutoNum type="arabicParenR"/>
            </a:pPr>
            <a:r>
              <a:rPr lang="en-US" sz="900" dirty="0"/>
              <a:t>Kainthola A., </a:t>
            </a:r>
            <a:r>
              <a:rPr lang="en-US" sz="900" dirty="0" err="1"/>
              <a:t>Dhananjay</a:t>
            </a:r>
            <a:r>
              <a:rPr lang="en-US" sz="900" dirty="0"/>
              <a:t> Verma, Singh T N, </a:t>
            </a:r>
            <a:r>
              <a:rPr lang="en-US" sz="900" dirty="0" err="1"/>
              <a:t>Thareja</a:t>
            </a:r>
            <a:r>
              <a:rPr lang="en-US" sz="900" dirty="0"/>
              <a:t> Rahul, (2014), Influence of water content on Geotechnical Properties of Deccan Basalt, Maharashtra, India, </a:t>
            </a:r>
            <a:r>
              <a:rPr lang="en-US" sz="900" dirty="0" err="1"/>
              <a:t>Int</a:t>
            </a:r>
            <a:r>
              <a:rPr lang="en-US" sz="900" dirty="0"/>
              <a:t> Res. </a:t>
            </a:r>
            <a:r>
              <a:rPr lang="en-US" sz="900" dirty="0" err="1"/>
              <a:t>Journ</a:t>
            </a:r>
            <a:r>
              <a:rPr lang="en-US" sz="900" dirty="0"/>
              <a:t>. of Geology and Mining, </a:t>
            </a:r>
            <a:r>
              <a:rPr lang="en-US" sz="900" dirty="0" err="1"/>
              <a:t>Vol</a:t>
            </a:r>
            <a:r>
              <a:rPr lang="en-US" sz="900" dirty="0"/>
              <a:t> :4(4), pp 122-132, Online: DOI: 10.14303/irjgm.2014.024</a:t>
            </a:r>
            <a:endParaRPr lang="en-GB" sz="900" dirty="0"/>
          </a:p>
          <a:p>
            <a:pPr marL="228600" lvl="0" indent="-228600">
              <a:buFont typeface="+mj-lt"/>
              <a:buAutoNum type="arabicParenR"/>
            </a:pPr>
            <a:r>
              <a:rPr lang="en-US" sz="900" dirty="0" err="1"/>
              <a:t>Kamarkar</a:t>
            </a:r>
            <a:r>
              <a:rPr lang="en-US" sz="900" dirty="0"/>
              <a:t> B M (1978) The Deccan Trap basalt flows of the Bor Ghat section of the Central Railway. J Geol </a:t>
            </a:r>
            <a:r>
              <a:rPr lang="en-US" sz="900" dirty="0" err="1"/>
              <a:t>Soc</a:t>
            </a:r>
            <a:r>
              <a:rPr lang="en-US" sz="900" dirty="0"/>
              <a:t> India 19:106–114</a:t>
            </a:r>
            <a:endParaRPr lang="en-GB" sz="900" dirty="0"/>
          </a:p>
          <a:p>
            <a:pPr marL="228600" lvl="0" indent="-228600">
              <a:buFont typeface="+mj-lt"/>
              <a:buAutoNum type="arabicParenR"/>
            </a:pPr>
            <a:r>
              <a:rPr lang="en-US" sz="900" dirty="0" err="1"/>
              <a:t>Kamarkar</a:t>
            </a:r>
            <a:r>
              <a:rPr lang="en-US" sz="900" dirty="0"/>
              <a:t> B M (2015), Why rockfalls occur? (Article in Marathi), Daily Sakal, August, 02, 2015.</a:t>
            </a:r>
            <a:endParaRPr lang="en-GB" sz="900" dirty="0"/>
          </a:p>
          <a:p>
            <a:pPr marL="228600" lvl="0" indent="-228600">
              <a:buFont typeface="+mj-lt"/>
              <a:buAutoNum type="arabicParenR"/>
            </a:pPr>
            <a:r>
              <a:rPr lang="en-US" sz="900" dirty="0"/>
              <a:t>Krishnamurthy K. V. and S. Majumdar (1973): Geology of Deccan Trap Flows between Khadakvasla and Singh Garh Hiils Poona District, Maharashtra State , Geological Survey of India, Open File Report No. CRO: 104237 (1971 &amp;1972), pp 1-17</a:t>
            </a:r>
            <a:endParaRPr lang="en-GB" sz="900" dirty="0"/>
          </a:p>
          <a:p>
            <a:pPr marL="228600" lvl="0" indent="-228600">
              <a:buFont typeface="+mj-lt"/>
              <a:buAutoNum type="arabicParenR"/>
            </a:pPr>
            <a:r>
              <a:rPr lang="en-IN" sz="900" dirty="0"/>
              <a:t>Kshirsagar, L.K., 1982. Tuffaceous layers and other clay bearing horizons associated with the Deccan Trap basalts in the region between Pune and Mahabaleshwar, Unpublished PhD Thesis, University of Pune.</a:t>
            </a:r>
            <a:endParaRPr lang="en-GB" sz="900" dirty="0"/>
          </a:p>
          <a:p>
            <a:pPr marL="228600" lvl="0" indent="-228600">
              <a:buFont typeface="+mj-lt"/>
              <a:buAutoNum type="arabicParenR"/>
            </a:pPr>
            <a:r>
              <a:rPr lang="en-IN" sz="900" dirty="0"/>
              <a:t>Lockwood John P. and Hazlett Richard W. (2010): Volcanoes : Global Perspectives , John Wiley &amp; Sons Ltd, pp 127-172</a:t>
            </a:r>
            <a:endParaRPr lang="en-GB" sz="900" dirty="0"/>
          </a:p>
          <a:p>
            <a:pPr marL="228600" lvl="0" indent="-228600">
              <a:buFont typeface="+mj-lt"/>
              <a:buAutoNum type="arabicParenR"/>
            </a:pPr>
            <a:r>
              <a:rPr lang="en-US" sz="900" dirty="0"/>
              <a:t>M. Ahmad, M. K. Ansari &amp; T. N. Singh, (2013), Instability investigations of basaltic soil slopes along SH-72, Maharashtra, India, Geomatics, Natural Hazards and Risk, online: DOI: 10.1080/19475705.2013.826740</a:t>
            </a:r>
            <a:endParaRPr lang="en-GB" sz="900" dirty="0"/>
          </a:p>
          <a:p>
            <a:pPr marL="228600" lvl="0" indent="-228600">
              <a:buFont typeface="+mj-lt"/>
              <a:buAutoNum type="arabicParenR"/>
            </a:pPr>
            <a:r>
              <a:rPr lang="en-US" sz="900" dirty="0"/>
              <a:t>M.K. Ansari, M. Ahmad, Rajesh Singh, T. N. Singh, (2015), Rockfall Hazard Rating System along SH-72: a case study of Poladpur–Mahabaleshwar road (Western India), Maharashtra, India, Geomatics, Natural Hazards and Risk Online: DOI : 10.1080/19475705.2014.1003416. </a:t>
            </a:r>
            <a:endParaRPr lang="en-GB" sz="900" dirty="0"/>
          </a:p>
          <a:p>
            <a:pPr marL="228600" lvl="0" indent="-228600">
              <a:buFont typeface="+mj-lt"/>
              <a:buAutoNum type="arabicParenR"/>
            </a:pPr>
            <a:r>
              <a:rPr lang="en-US" sz="900" dirty="0"/>
              <a:t>Macdonald, G.A., (1953). Pahoehoe, A’ā, and block lava. Am. J. Sci., 251: 169-191.</a:t>
            </a:r>
            <a:endParaRPr lang="en-GB" sz="900" dirty="0"/>
          </a:p>
          <a:p>
            <a:pPr marL="228600" lvl="0" indent="-228600">
              <a:buFont typeface="+mj-lt"/>
              <a:buAutoNum type="arabicParenR"/>
            </a:pPr>
            <a:r>
              <a:rPr lang="en-US" sz="900" dirty="0"/>
              <a:t>Misri J.L. , S. S. Sivasankaran &amp; Dr. M.S. Bodas (2009), Landslide  Inventory along Ghat Roads in Western Maharashtra, Geological Survey of India, Open File Report: CRO-22572, Pp1-63</a:t>
            </a:r>
            <a:endParaRPr lang="en-GB" sz="900" dirty="0"/>
          </a:p>
          <a:p>
            <a:pPr marL="228600" lvl="0" indent="-228600">
              <a:buFont typeface="+mj-lt"/>
              <a:buAutoNum type="arabicParenR"/>
            </a:pPr>
            <a:r>
              <a:rPr lang="en-US" sz="900" dirty="0"/>
              <a:t>Nagrajan, R.; Mukherjee, A.; Roy, A. &amp; </a:t>
            </a:r>
            <a:r>
              <a:rPr lang="en-US" sz="900" dirty="0" err="1"/>
              <a:t>Khire</a:t>
            </a:r>
            <a:r>
              <a:rPr lang="en-US" sz="900" dirty="0"/>
              <a:t>, M.V. (1998). Temporal remote sensing data and GIS application in rockfall hazard zonation of part of Western Ghat, India. International Journal of Remote Sensing, 19: 573-585</a:t>
            </a:r>
            <a:endParaRPr lang="en-GB" sz="900" dirty="0"/>
          </a:p>
          <a:p>
            <a:pPr marL="228600" lvl="0" indent="-228600">
              <a:buFont typeface="+mj-lt"/>
              <a:buAutoNum type="arabicParenR"/>
            </a:pPr>
            <a:r>
              <a:rPr lang="en-US" sz="900" dirty="0"/>
              <a:t>Peshwa V </a:t>
            </a:r>
            <a:r>
              <a:rPr lang="en-US" sz="900" dirty="0" err="1"/>
              <a:t>V</a:t>
            </a:r>
            <a:r>
              <a:rPr lang="en-US" sz="900" dirty="0"/>
              <a:t> , Mulay J G, Vivek Kale,(1987), Fracture Zones in the Deccan Traps of Western and Central India: A study based on Remote Sensing Techniques, Journal of the Indian Society of Remote Sensing , Vol-15, No-1, 9-17 </a:t>
            </a:r>
            <a:endParaRPr lang="en-GB" sz="900" dirty="0"/>
          </a:p>
          <a:p>
            <a:pPr marL="228600" lvl="0" indent="-228600">
              <a:buFont typeface="+mj-lt"/>
              <a:buAutoNum type="arabicParenR"/>
            </a:pPr>
            <a:r>
              <a:rPr lang="en-US" sz="900" dirty="0"/>
              <a:t>Walker GPL (1971) Simple and compound lava flows and flood basalts. Bull Volcanol </a:t>
            </a:r>
            <a:r>
              <a:rPr lang="en-US" sz="900" dirty="0" smtClean="0"/>
              <a:t>35:1–12</a:t>
            </a:r>
            <a:r>
              <a:rPr lang="en-US" sz="900" dirty="0"/>
              <a:t> </a:t>
            </a:r>
            <a:endParaRPr lang="en-GB" sz="900" dirty="0"/>
          </a:p>
        </p:txBody>
      </p:sp>
    </p:spTree>
    <p:extLst>
      <p:ext uri="{BB962C8B-B14F-4D97-AF65-F5344CB8AC3E}">
        <p14:creationId xmlns:p14="http://schemas.microsoft.com/office/powerpoint/2010/main" val="3362429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patient listening!!!</a:t>
            </a:r>
            <a:endParaRPr lang="en-GB" dirty="0"/>
          </a:p>
        </p:txBody>
      </p:sp>
      <p:pic>
        <p:nvPicPr>
          <p:cNvPr id="1028" name="Picture 4" descr="Image result for landslide carto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23002"/>
            <a:ext cx="3228975" cy="14192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jpeg;base64,/9j/4AAQSkZJRgABAQAAAQABAAD/2wCEAAkGBxQSEhUSExMWFhUWGCAYGRgXFxsZGhgYHRodISAYHxgeHighHR4lHRgaIjEhJSkrLy4uHR8zODMsNygtLisBCgoKDg0OGxAQGy0lICYtLS0tLS4tLS0tLS0tLS0tLS0tLS0tLS0tLS0tLS0tLS0rLS0tLS0tLS0tLS0tLS0tLf/AABEIAMIBAwMBIgACEQEDEQH/xAAcAAACAgMBAQAAAAAAAAAAAAAABgUHAgMEAQj/xABGEAACAQMCBAQDBQYDBAoDAQABAgMABBESIQUGMUETIlFhBxRxMkKBkbEjM1JiocEVcvBDgtHxFhckNHOSorLC4WPS4lP/xAAZAQEAAwEBAAAAAAAAAAAAAAAAAQIDBAX/xAAkEQACAgICAgMBAAMAAAAAAAAAAQIRAyESMUFREyJhMgQUUv/aAAwDAQACEQMRAD8AvGiiigCiilbmP4g2Nk3hvN4k3TwYR4kmf4SBsp/zEUA00VXEfN/FrkE2/DEgU/Ze7lIOOxMSgMPpXrWPGJANfE4oT3ENqr/hlz/appgsaikA8Bu2XD8WuyfVEhj/AETP9ajb7kSaTrxfiGexMuw+oXTn86cWC0aKpwcu8dtsfLcVEyjG047Dt5g/6iu6Hn/idngcS4cXj7z2vmAHqy5I/MrSgWrRUJyxzXacQTXazK+PtL0dP8yHcfXoexqbqAFFFFAFFFFAFFFFAFFFFAFFFFAFFFFAFFFRvFeMJA8UWlnlmLBEQZPlGSzHoqDygsehYUBJUVDcO4+HlEEsMsEzJrVZACGXbOmRCULLndc5HXGN685unmW3K26hpZWWJQ24AdgGcjuFTUxHoKA0wX9zdC4EKi2VHCQyzIZPF0k63EWpPIdgravNufStkXE54pY4LiLWJAcXEKkRBhqOl0LFo/IoOrJBJIyNsy9rbrEixxqFRFCqo6KqjAA9gBis5EDAqQCCMEHcEHsRQGQNFQ/A/EjeW2aLTFCE8B1yVaIrgISSTrQqQfUFD3NTFAFFFFAFc3Er+O3ieaZwkcY1Mx6AD/XTvXTVQcyM/HOItaBiOH2bDxipx402/kDeg6e2GPdcADcXv+Ou3gO9lw0Er4gH7a4HQ4PYdtth31HYNPLfKtrYri3iCtjBkPmkb6uf0GB7VhzTxdeHWTzJDqEQCpGuyjJCjP8ACg2yaiOG8Tumja6+esriOON3ligTZSI2YASCRjs2PtAbZq+kBzoqveU+McTu1hke4sFVwJDGATN4Wd8rny7d/cVjy5zFf3gjlW54eqyOwWFgwlKLIVJA1ZJwCRtU2QWJRXpqB5l4zJbyWaRqrfMXAibUCSE0kkrgjfbqc/SpBO17SEebOJNcJbDh8MUkiNIoluNXkU4JOgbHJ6U7WLSGNDMFWXSNYQkqGxuFJ3xmosC3zFyeHcXVkwtr1N1kQYWT+SVQMMpxjOPz6VO8i83fOq8UyeDeQHTPCex/jX1Q9uuPfYntpQ564bJGycUtP+82oyyjpPB1eJvXAyR+PfGIaJLMoqP4BxeO8t4rmI5SVdQ9R6qfcHIP0qQqgCiiigCiiigCiiigCiiigComXmazWXwGuoBL/AZV1DOCMjO2QR+Ypb4F8QhcXi25jULM0iw6X1SYi1ZeRMeVW0Njfbb3w4mwi6eEm2PuD7pyvbsQCPSgOhTncbg1AxpBJxNnEjG4gtghjx5Qkr6g4OPtZiwd+mK57u3/AMNBnhGLRdTTwhSxXUwJnQ5yAoJLLuNK+UAjffw63Y8QnuBGnhSW8ISVTkyYaUkHfsGXBx0I3PYDLna0L2rSRvHFLARNFLISqRsnUsw6KULofZjXl6omvLQaoT4SPOyEnxQWXQkiY6r5pFOfVe+KleKWyywyRuniK6MpTONYII057Z6Zpa5TtJWmS4lt0iK2UUOdRaUPks8TZYnC4Q7jO/U9gGq7uUiRpJGCoilmY7BVAySfYAVUfMPx5gjbTaW7Tju7t4S/guksfxxW/wCN3MUj+Hwi13muN5cdo+yk9s4JJ7BfelzgPw6toCHl/bvjowHhg98Ljf8AGqTmo9lowcujlb4s8ZuGV7e2UImSRHC7hgRsGYk9Oo06fxpm4B8RuLtLElxw1SjOqsyK6sAWALYLNnAPTapYV38Dh1Txj0Or8t6yWZt1Rq8SSux8oooroMBe5+4+LCwnucgOqFY895G2Xbvucn2BqF5F4F8lZRQkftCNcp7mVt2ye+Nl/Co34tTGW84TZAZWS48Vx2KxlevqMM/5U4mrRBHcevWhi1JbvcliF8JMZIOck52wO+dqr1OWby4upLr5SKxiFvLGI0KmSYvEygPo2O5U74xgdTvU9xPj8tte3qNJrUWQuIIyB5XDMmkYGW1Pjr6gVHW3Nk8ycKjWTTLOWkuW0rtFAWEmRjC6ijdhjG1SwcPIPCJYBFo4Q0TPFomuZZgHyVOSIScqCwG2BRyBwG6t3tw/CYI9BIkuXkVpSCG8yqG2O4HfbNbIeO3nh3JDuWlaK6GhdckFnK7KfDjPVlSNDjG2snrvU3wdo47K7ms7+a5OhnBncSNFIqE4KlQVztlWHaoQOt5uKB/3cTKZp8fZyIQhMBPm6l8A/hn1rReWt1N/hUsseZI5ddxpIxGTGQTscYDehNRnDuc5Ly2sJUkWN5bn5e4VQCAxjkK7HJAJVW2Ptmo9J+K8OMFjBFaCFpWiheUszSndzI+l/Lq3OMbZxvjNSBmuraT/ABuGXw3MQs3XWFOhWLk4LYwCR2ptqP4Abkwj5wRCbJz4OrRp7HzHOfWknlLjFw3ES8spa3vlma3Uk6VEMmF0joMx77dcipILGoI9aKKkCh8LJPk7u+4Sfso/zFvk/wCyfGVGeynT07lqYucOe4OGyRRzxTt4qkq0aBgSvVftA56du9KvNrfK8V4ZfDo7m0kx3WT7OfoWY/hTjzzymnEoBEXMUkbCSKQDOhwCNx3Ug7is32SLEfxktc+e0vUX+JoRgfgHzTPy/wA9WF6QsFyhc7CNzokz6BGwT+Gap3jFnPYt4d5Ho7LMoJhk9w/3T/K2DSrx7icDjTGFaQbiQHSEP8WvbP0FTS9g+r6K+e+Tvi5c2rLDeE3FuNI8VgVmAP3hneQdeozjv2q/bG8SaNZYnDxuAyspyCD3qoN9FFFAFFFFARnDuXrWCWSaGCNJZTl3VQGYk5O/ud9qk6KKA1zwq6sjAMrAqwPQgjBB+opH5PsY4ryUNNqe2i+WhxKpQ2+ssoKg58VMCNs9lU/epg505iTh9nLdOC2gYVR1Z2OFGe253PpmqG5c5AWaI3F20iSSnWqowBUHfJJB8xzn2771WUlFbLRi5dF/8f5ktbJQ11OkQbOkMd2x1woyTjI6DvVc2XxT4bZiVLb5i6aWZ5QFjIyXOdOWwcDGBtnAHXqaq4/y7G10lnbSySzHOrxWBVAFzjIHXA/Smrgl0LGNYpraSEqMGRI/EV/cugJz9RUOetEqO9mji3G7huJHirWTwxSKsTCVhlRgDVuV07KOu1Tt7zvZx/7dT7Jl/wBBt+NJPOvGPn5oLW3bWpIOcEHxCSMEEAjSP1NWNYcvW8SKnhIdKhclFJbAxknHU1lkrTkaQvqJA2/xFtWcJqcZONTLhRn1Odh71cnLPDDGniOMO46fwr6fX1/CkuLg0U5Fu8amNyFK4xt36dDjuKsyGMKoUDAAwO+w9zU4lF7SIyNrTM6KKK3MSuua4Q/HbD1jt5nP/tH6mmilnmXCces2P+0tJYwfUqdWPyNM9Xj0BH505amueIcPniXMcbATnUB5FkWQAg7sCQdhnfHTrURPyTcpNxB4lz4+IYCXUaIZn1zsATtp1MAPc4Bpj5Qvnubq/uNbGFZRbRJnyjwh53A9SzdaXbvjVzFxY3BmY2QuhYmPfQrNCh146fbOc9eo6HFASn/RH/DpY7jhsHiMI5ElV5jmQFQY92OMh0A2xsTXFw3l6/uLuS+ukjtQ8Dw/LxEM0gZWA8RgcE5IOSc7AYFSt7za0XGYrB9IhlhBBxuJTqIy2eh0acY6kVELzle6tEawyOeIT2oWQaBojUMi6l6HfGog9s00CCm5Gu4orG6gjYSq0JuLfYnXEcLKMHH2eu/3j6mnnnpH+Y4ayIzBbsatKlsAqRk46DGd6huYfiK6Wz+DAYryJlE0U4J8GM7GYY/eJnSMj+IEjpmYtuIXltbT3M81vdRLAZo5Il0ZYDOjA2ZD2Yb7e+zQJDnm5ljsZzAjvKy6ECKWbLkLqwPQEnPtSbxTktuHRwXsVxc3D2bqREzB1ERIWRY0xt5T29KaLzmOaLhQvzEjS+CkrR5ZV8+nPqRgNnFR0vO1ytzcIti88EPhkvCwMqiSMOMxk5b724x0o6A8K2dx0O+4wfyPSoDnvjEtnZSXMKqzxlThwSCpcBuhB6HrUTfc+F/lV4fALlrkyAB38LwzEF1BgRsfN6jtjORXHzJJfvwq/wDnoYYiEBjETasrkE58x9B/Wpsg4uZOLyX3ABfGMJKjrKAucApNp1DO+MZOKuSxuBJGkg6OgYfiAf71V97YCLl1osfZssn/ADFQxP8A5iTT3yPKX4dZsTnNvGf/AECqMklry0SZGilRXRxhlYZBB7EVS3MXwde3DS2TeIAxIi8NDKF9BI5wxG/oSMdT1u+ioB8dPKiu/jCUNnDKR+1OOql2xp9CAM1M8h/EO44ZM2hddu7HNuzEAHOxRvusOnv3HQi+OePhtbcUlSWZ5Iyilf2WgasnOSSpJqrOMfCSO0vbSKS5d7e5laMaVCyJhCRknKkk4HSjegbuYfi1LNdQy20strGIsFXVXR5de4I3BXG2oYP0qwuQPidBfkW82mG67JnyS+8bHv8AyHf0zgmqT+IXB47eUiK4FzHGQp0pvCxBxHI6KI8kqdgdWFOwxUp8FOSze3IuZVJtrc5zqZdUvVVBBB8pOo4Pp61CaatBqj6XoooqQKvOPxBsuGkJcOxkZdQjjXU2n1PQDO/UjpXDy18VuHXsgiWRopGOFWZdOo+gYErn2JyarHk/hxvry8vr3TJIJWi0sAVB6HbpgLhR+NN3FOHwzRmF41KEYxgDH0x0I7EVlLKoujSONtWO/wAQLa3k4ddLdHEPhklu6kbqw/mDYwO5271W3LVxK1jA02A5QZ91+6T7lcE0uc2cbvFt4OFXD64GnTFyT+8hBGI5D6qcHP8AKPqWDmlj8u8adXAiXHYuQgP0AbP4VXI1Ki2NNWJ3CeOw2NxPiI3M7yMfEVlKhCcgBt8dfN0327U+8C49HdoWXZlOJEPVGPbPRhtsRtWzgfBorKBY41GceZsbu3dif7dq26RknAyepx1x0rLJJM0hFo1XPB4JHWUxr4iMGEgADZU5xqHUdiD61IZrVGMVnWV32Xok+Xj/ANoj+p/9pp8qu+EzaJo2/mA/A7f3qxK6sH8nPm7CiiitzIRPipbeGtpxEDeynDPsT+wkISTYe2k/QGp12IBK7nGR7ntUvfWiTRvFIupJFKMD3Vhgj8jSLyldvG0nDp2JntdlY9Zrc/u5fc48re496tFgV+RJuKRQQQLw8IgctNLPIFZtUhLkR5DA4OxIPStK8hNfRXVxNJcRyySzPFCSUjVgSI3KYzk6V32yMVaVFWogq5eXrm/ldriJ4ZTYwlJWGPDuo3JGD2JwSQOgbfBxS5b3c0EUFxdI4kXi8jyIq+Ys0algq98nVjG29XpWmezjdkd0VmjJKMwBKEjBKk9DjvUUSIHDbAi5fi/FXjtxKphigcjCxlT5ZCdixUMdPuc46BVv72NFv7bhrvPYvbu7gK2i2kBz5XbGVbGMe/fGauXiXDIbhQk8SSqG1BXUMA2CM4PsSPxNerw2ERNCIoxEwKsioFUgjBBUDG4NKBWjc6293w0WMYkkmayKuyxkRxyJBkhmO/2kwMAj3qK4Tzq8clwYI2ku7qC0WFFGRrWFg7nthSc4Pt2yRcFlw+KGMQxRokYGNCqAuPcd8+/WuXhvLtrbyGWGBI5CgQso+4vRQOij1xjOBnOBSgVNx7lz5FuHQSXxtmZZ5JrkFs+I2jWAQQTkAKPXr3qd4Ff8OHD7+Fb24uYtOqaR1bWokGjyawM4Izg0+8W4BbXTI1xCkpjzo1jIGrGfL0P2R1BrXxLlu3mt5Lbw1jSVQreEqocA5GCBjY77g9TSgQvxJvUTg87IfK8aInuHKgdf5TTzyvDos7ZP4YIx/wCgVU3NeOI8QtODW+8EBD3BHQKm2jP8q7f5nA7Vbd9c48i7AbHH6VVg6J71V26n2/41ytxJuwArTbWpfpsPWu5OHqOuTUAhOZOZDa2s85x+zjJH+bGFG+27EVV15zrJNLZT30QVbWOSQtGC6vcMgCEqBlMY+mT+TD8cJEWO0tQ2nx5wXGesaDv7amX8qV5ose4row4Fli7MsmRwaosnkLhVrPwqCJ0gnEiLJMMK4MzDUxbr5wW/Cm+ys44UEcSLGg6KihVH4DavmaCHHE7SK2k+VkdxrkRtHlLdx9knZtiN8gHNfUFYzjxdGkXas5OK8RjtoZJ5W0xxqWY4zgD2G5+gpT47z5ay8OuprK6jeRYHKAHDqdJw3hthtuu47VBfFHijXdwnCYiRGoEt2w7pnKwg9cnYnp29xStxDkWzkAxGUIxujEZAPQjcb+vWsZZIxdM0jByVndy5bJbWyJGQdQDs/wDGzDJYn/WwqEn54VmIggmnC9WRTp/Qn8wKgeKR3fD4WgSRXilcpH1MgBBBULjbOR9nofrTJy5wPiAt408dbWMLskcas5J3LOx+8T2B9tqz4xW2acn0iKv+Yb1kyeHN4RO4dHbI69MDH1xXXecz28ptwsmlhPGXV1ZSowc5JAGAcb5qdhg4jur3cQA2DrDmRh6kHyg/QGi95bSddNzLLN330Lv/ALiijnAJTJ8tkD0rECuHg3DltohCjOygnGs5IBP2QcdBXdqrmfZsjLNGaxzRmoJMtVWbaza0V/4lB/MVWGqrA5Zl1W0fsCv5E/2xXR/jvbRjmWrJSiiiuo5wpO+IHKT3YS6tX8K+t8mJ+gdepif1U9s7DJ7E040UBWnK3OyzObW7T5W9Q6WifYOfVCeueuM/TI3pvrVzdyZacSTTcR+cDySr5ZE+jdx7HI9qS5uG8X4XvG3+JWi/dba5RfY/ex/vfQVZSA8UUr8B5/sro+H4hhmzgxTjw3B9NzpP0zn2FNNWIPKKKKkBRWFxOsal3ZVUblmIAH1J2pI4r8TYA3g2MUl7P2WJToHuWxkj/KCPcVFgeXYAEkgAbkk4AHqT2qteY+fZLqT5Dg6maZ9mmX7KDoSpPp/Gdh2zW2DkbinFWD8Un+Wt+vy0J3I9wCV/FixG+wqyOB8v23D4xFawpGD1bqWI7s53Y/U1VyJIT4fckJwm3clvEuJN5ZPfsi530gnO+5O57ATMMetgPWpCWTXleg7H1Az/AHFaoFCHI65K77Abjeqg7iQi+gFRN7xbSrOSERQWJ9ANyTXXO2sAEH6jp33+m1aDZjffI/8A5JxQHzzzdxocUvWuf2pgjASHMPiBsZ1HTjABO+Dk9OnQQt3qAwPHVcZ1RiREGP4onOB/usPpVg888oDhuq5hLG0Y5eNTh4nY4ygxgoT907jsaR5pPmTi3geXHWSViYx06KzY/wBdK6IceOuzN3exh+CvL6zzS3kqqyx4RFZNQ1nB8RWYnBXT9fN2r6HtpNSg/wCs18zcC5kl4S7H/vIC6XQOyRwlmLEAAaSzHvpyMHtTF8RuaZLyS3sbK4YI8Yebw2GMuFbSzKdwqk5Gcb+tYSVdmi30R/Kd8W4jxHxG1yNKTrG6kK7DAPTG4xv0FN08u1V0baTh88cFtCrvKn7yQ7sc7qNwFA2277VMzNxNVyIrYn0DNn+pA/rXLONys6ISpUaeWczcWm8ZixgDeEDjCgsNwMdcN16/lVhzz9hVN8icVEV+73DaDIrqSxwA+oHGT/lI6+lWwkgYagQQehByD+NVzWmTj2jLNeE0Uq8wztdTiwjYquNdwy9QnaPPq2R/T3rKMbZpJ0dnDObIJ5mhRtx9knYSDvp9cHP17d6YIzmlzinK0EsKxKugxj9my9UP16nfc5+vWuPlLj7szW1xtcRbH+cD7w9/1zn6XcU1cSqbTpjkRQdq1fMr61wtxeItpEiZ9NQz+Waz4stZ35p45LbNufZz+gqtr3iscQzI6oP5iBT18M+IRz2jPFIHHisDjsQq7flg/jW2GL5WZZWqG6iiius5wooooAooooBf5l5Ksr/e5t0Z8Y8QeWQennXBIHocilX/AKsJrf8A7hxS5gXtHIBNGPYKSAPyqyqKArKTgHMCnyXti6+rxlSfwWM/rXfwt71D8rxBohLKjtFNbZ04XAZSGUYcalYbYIz6bv1LXPcBEMdyoy1rKsxxufCwVlGO/wCydjjuVFSmBL5X+HUV9Gtxf3N1dMHdDHJKQiukjI2ADkDK9ARVl8J4Nb2q6LeGOJe4RQufc46n3NQXI7ES36E5HzIlT/w5YYyGHsWD7+oNNdQArm4jfRwRPNM6pGg1MzdAP9dq6ar74lQC7urGwbPglnuZwDjMcIGFPqGZsflUN0rBvj+IltOq4iuo4pHEcc8kJWKR2OwVsk4PqQBTFYyYcZ6Haq+teMy8Rsbq3uIkiaS1NzbCPOBCQfDySfto6KTjGxWmflm4eWytZn+1LCjk+pKjP9arGTd2S1Q030Gpduo/1ioipKzvgdm6+vrXTJbq25APvVyCDO9Vd8TORZEaS9tmMaEa7iINo1AbmRT0zgbjbv6kVdkdsq7gCo/jl/GkTs+CqKWY9gAMn67UToHzFwzhousHBjtkJCoD5nPdmPr/AMhU7ZWiWEvzITMTJpfG7Rb/AG133U9x1qH4hxqZp24gIEhgdsaF8viDJwSud3wPtADpTZacVgnwI5FbIzp7475U/WuvHHHlg4vsxlKeOSa6Ebi/Mktz5xH+4k1pIoIKrnYMN+uF3z2qzrjiC+B4w+z4fifhp1VXvIN3bwtLLNNpY5TBU6GU4OrOOuQdvSmTmTjcL2s3hyo/7MjCsM4by9OuN68ya+ySR2wem7N/J3DlayQTIsmsmTDgMBqOdgenrt3JNZcQ4VHaI09tKLZh1DEmFz6MhzgnGARUnyvH/wBkt/8Awk/9orp4rwuO4jMUg1KcEjOOhz1HSsnL7GnH6ixa813N0gNtaknHnd2xGG7gd2/PPtXXyLaSpFLJOul5pS5BBDDtuD75wPT61OwxrGoRQFVRgAbAD6VCcV5thhcxAPLKPuRjJH1NL5aiiKrcmMWaQviHwaXxEu7cNqAw5TIZcDZ9t+mxPsKaOEcZS4jWRSNwCQDnScbqfcVJBqrFuDLNKSKt4XaXfFXzJIRCuA3YfRVGxY46n/6prHINpjGlydt9ZyP7b0yRRKgwqhRknAAAyTknA9SSazzVpZW+tFY415Erh/w8QSO08hkX7gBIOP5j9MdD61aXwl4PFaG4SIuFfQ2ktkAjUCR33yM/QVBZpw+H8B/aydtlH9Sf1FXx5JSkVnCKiONFFFdRzhRRRQBRRRQBRRRQBXjDOx6V7RQFaQY4VxGGNwVguGkhjfbRoc+JFHn7nhP4kaqdtMqkZw2my6jOZOCRXtu9vKPK42I6ow+y6nswO9Yf4oltFCt7cwJKwClmdYxI4AyVDHud8ds0BLUj8XJPGghxvw5xHt1Yy+cZ+gT+tO4OdxSZ8R4zB8vxNBk2b/tB/FbyYWQfUeVh9DVZq00SuxP4RNm34VMDuImtnHqrwspH4SxJTryGQOD2eR1gTH5dfyqupbkW5eLYpDfyuuOgi+Xe4U/TzHFPFjxCLh/CbSS7fRHHbxjA3Z3KA6EHc/8AA+hou7L5HdE9HEW6AnFAZl2yR+YqtJfic44pbtGssViYgJUlVdhqYGbAYlcakyc9AdsV28b58uryV0sHWC2RinzBUSSSsOuhT5VX3PXY+1TJ8eyiV9C9zJFPccXu0F1cxrGsRURyso3jXfHTqO3vXvHbu/hs54mka6hkjKZcDxo8482oDzrjIIO4znsa7OFrcfNTzXMqymRUAcKEPkyMFBtnBG461t43wuO4KmRpMKCNCyFUOe5A6n8a53m+2no2WP6/opcf4Uks1paklUCuSFONlVcfod/TNMF3w+BGFwyKrIpGvphcY37Hbua4brlWHKPB+wkRgwdcnbuCCd8/69K5eYJRPcrasQI1USODtrOfKvuO5qL5NUy1Vdow+HYTRcBDqAlwDjqgHl6/U0y8R4dFOuiVA49+o9weo/CoHl2XN1doNghjAH+6R+W1SN/fzGdLW3jVpXQuWkJCIgOMnG537D29arNNz0ItKOyKuoprF4vl5ZJFd9PgyMCMBScKx3U4U4/CpSDmsbiSCaIgZOpMgD1yudvfG1cnGIJ4pbeS5WMRIzZkjZioZlIUuGUFB13yRv1rZcyx3scltnTrTUjghlZQ2A4I9GXBU4PWrNf9IhP0yO5q5lbyw2/mllHlKnOkHoR7n+nWpHlbl0WqEsdUr7u3/wAQfT371Fct8Ce0llnnEKoE2ZScL64yNsjr9amuD8xR3DEKrquSEdlwshG5Cn1wM4O+M+hxEuqj0THu5Gni/L4yZ7b9lON8oNn7lWXoc/riveWOPLcqezIcMMY+jAdQDjp23G/WpzNJ3Gbc2NwbxFLQyDEqr91uzfie/ufWoi+S4smS4u0MXFuOw22nxX06ugwSfrgdvespeMRiFp1YOqqW8pyDgdM1Cckct/Os3ELwagxxEh+zgHrjuB0A+pqU4rwFcsYGETMCDgZRwezp0P1G/wClHGK0wpSeyK4fzqjgGWN4Q32WYEofo+B+lXxyh4Zs4WjZWV11alIIJPXce+34VR3DOH3caJE7W7xLhSulssgGOp2z3xjfHXerQ+F+iJJbdF0rq8UAdBqwGAHYZAOB6mtIOKlozmpOOx5oooroMQorGRwoLE4AGST0AHekW/8Ai/wqIZFwZCe0cbk/1AA/E0A+UVUw+OtqxIjtLpwOhATf8AxxXbF8bLApnwrnxs48Dw8uduuc6cfjn2oCzKKru3+L1qN7iC5tl7O8epfp5CSD+FbpPi5w/qnzEg9Ut3x/6gKWRaH6iq5ufi5CRiCzupWxnDIIlH1Zj+gNc03xcZV34bcaycAK6Mv4uNx/5ai0OS9j9zBxmOyt5LmbOiMZOkZY5IAAHqSQKqbiNvPzBeQ3CW4gs4YzokuYy/ja9iQgYA4xsNW2M53AHvOPxGW44dc29zAIJJYyI9MolUsCCFOwZW29Cu3UZxTDyhzXaGyiPjW0RSEPJHG6gR7ZPl2OfXA6nFZ5ZuKuJeFSPXs+I8OtRHaXMc8USYCzw/tURf4HV1ViF6K4HQb1q5d5/hvrAxXSTPK6NHKIbSZ1KMWUPhUIAZd8Z9a0w8RXikggZlWEDW0ayAu66iEDY7nScqM6cHqWRhq515/8CWLh3D9LXEhEZZAHEGWChRH9ktjOxIAwM1nDJPp9lpRXZXjQyyPFGwK6oXSRiCGEkMUluwKncExNE2/8Qp2+JPEhLxGOzXBjtIdZHpK+AMj+WPGP85rGLlqCVnEk88MmZDLLcmMMxkg0F0KsU3zG/XoNjscZ2vwymADxXludZy0ngOxcdjrMzFs/WujFlhCScykotrRXg4gFuzNK6DSTD4BVi5jP3hgHJJOQDsQetNPAeFLAHKI8YkbX4bjDJt06nYjBx2rl49YXNvNAskQW4DFoQF8VJj5kGgAg6hqD4bGnIJ2zUEYJPGW3cHx1ZmnE5wztjUI9IJG4bKnoMZG4pngptyUv0nHLjSobOJcahtyqyvoL5xsT065x061y2/Ndq7hFmGo7DIYDPpqIxS5eWRuL2GOVAEihDMgZmwOylj1OSAT3wa7OJT2sKKqwJIWYoqIiklh1Hrsfxrl+OJvzY36qUuboUkuLNGXUGdgR7eXPT860rxifxIoEg8LYjE2ohtI2VXHfAO5zRypYXVxOk9x9iPxNIOAVfIGMf39qRhw3YcuWidXku2CllDxkjqkjA/rioG4uWhlFrqnuHUa0ePaWLOBjVnf3J2wRkHs3cf45DaoDKxGcgAAkkjt7fjS9yqumOW8n8rysWcsCNKDoN+3uPb0pGUqtiSV0jbb3t4UZJbeWZHGG8SdNRU9ggAUbHp39a47HiNjaIrrr1PlQreaUAMRpxnygEdK9v+drfeOPxWLAqGRQMEjAI1Eb/hXJyb4cLEzeItw4zmZCuQOuhid9uv0q1NptoraTpHVBDJxF/EmBjtkbCxbhpCO7f69vep7iUX7NY4gAwZCijAwqyLqwPQLnOO1RF7zQGcQ2w8aQ+h8g9y3fHt+dcPEJZFxHfpGYnO0keR4bY753H1/Xeo4ttePwtaRKX3NcZPhWxEs7NoUbhQfUscAj6HeoXj3DeJFo4JXLJMdyi+VfVWOBsBuAeta+Q+KWcCSLcwsylx+20akB+6OmU9QRv9MVYFxxuOcBo2DL2KnIqWuHSIX37YuQcutagNZTOrj7SO2Y5fYgYwfQ/wDOpDhfHEmBB/ZyK2lo32YN2Hvntiu4OKhuYOX47rDZKSr9mRev0I7j+orK+X9F6r+Sd1VP8kXOm7UdnVl/pn/40uKdhnc9/rUny5Ji6gP/AOQD89v71WGpImXTLbooor0DjPCM7GqJ4lwGG1uZUjhRNLnGF305yNzv0Iq96rT4jWuLoMPvRjP1BYfpj8qzy9GGdPjoUFUDoMfSvBGM6sDJ2zjf863eEa88KuY49msjNe5rPwjR4ZoDCisvDNGg0IIZuW7YuztHqZiSdTMdyc9M13Q8PiUKFjQBenlG34neurQaNJqXJlnKT8kRzEyRW8r6FzjAOkZ1HYHp2/tXFyTaRWsc8t0iC5GmS216i0raXxFHpYBX8Tw9WoMCpIK43pgmtw4wyggEHB9Qcg1p4namSKRBsWUgH0Pb+tXhOjXHl46J3i3C/Buo/F8R2YhlaMeE3hLEoEaLHg4hKSOY0wSsoPm0tW1b5rGRLmOXXbSNnKtlXIBLo+AVZtGp0kGGLIEYtkV0W3OqtGsc9jPsozh43AYY3DeIGBB3DdR1zmtHC+FW3FLoXMatAlvL+3hZwWnlUAo8kO6gfzkktg9OtFPT5o9JSi9RNXxD4pxThcrXcLpPZuwIWVNfgMwxjIIZVY7Ag43xt35uFSji0LcSWNI3U+HPHuwdowrJIpPQhHI6Z6b7Va11GkiNG4DI6lWU4IKkYIxVect8vnhdjeQSSx+eR5Izq38MhVBOcbnGPQHvWXNOP6WSaYncK4VKs080zgmRsLjpoH2fp1xj2712x8HiE3zAT9pjGf749cbZr3ifFlRFWFomkZxGSzjTFkE6mA37bDbJNQtxbQNtPcmU99UwRc+yKQAM+uat9ntl9LSJ3ifEIrdNcrBRnbuSfQDuaW7fmO8uCWto0SMdGkyS3t6Z9gNvWsOP8sFzCU/dxghlLMxCg58o6kncYz6Vske5mjCW0HgR4xqkwhA/lXqPrirRjFIq27MhzdaypGLhdzuw06gjA9fX379aOMX8dxcxQ+LD4KYkcu3lkJ6INxnbf8fbFcctpBA6rLbRLgYDs0hVvq4TTnr1H9qOKcKtGXUYjEXHleJ1aM4HUH7PTcg4OASO9WUY3oi3Q3f4dCV0+FHpx00LjH5UuczcDHhhEJEec6dyIm6ah1IQ5ww7fa7HMZHM1mv2miYfZyC8Ew9cAnQ2PQ71vtJZL+Ob9vobcCJcadPbJxkg9M/8qiMXF3eg5JqqOzk1IYoiqvG0xzrKsG2BOMe2MfjWrmdxPJb23iqkcj+dtQwMY67+5wD3xXddcBS6t4lYGFlA2AGRgYK/T0P0qL/6ArtmbGM5wudQzsdzscbdxtUqUbtsNSqki1eGcOjt4lhiUKijp6+5Pcn1pf5ytraCNrkssEv3WUfvT/AyD7YPr1HXIrgRr5ECLeJpUBQWgGoADA3zucdzS7xfgEpnSWQPejHnDSCLzdsei+wqylF+SrjJeAtePzTSYiMIU/ZByzdvtAMGHXqBgV0LzWgWN2U6XG7KQwR+6MBuPUeoNdnDOEFXVjGkCIWZYkdpCS4AOp2PTA+yoxnBrKbla2IUKmgoQQy9djnfP2vxqjlC6LpTqzq4Xx2GdikbhmAzjBG3qMjemLgKk3MAH/8Aqh/Jgf0FQkXDYVfxVjVX38wGOv0pn5Ji1Xkf8upvyU/8ay05Ki7tRdlq0UUV3HIFR3FeCQ3H7xfMBgMDhgP9etSNKHN3NM1ukxii0JCPPcTAhCSNkhjyGmckhRuFBPU4IqGrIavs6RyRb4+1L9dS/wD61A8TseGwEq9zKCG0kqpkVWxnSzJGQpAGSCQcAnpVc/8ASm5hWR5zKk2FDyM2G8aZDlnUYAMMOrw4APKzamGdh7yfzDLPokdTP4JEVrbuFSBZRkmd8L0jjAY7s2dTEjY1HCPor8cfRYnE+UJIwXUh0AzkbHHrj/gag/lanOWedri+lhCmJYWbDOIZW16c/wC0YrHGXI2jBkcZGcYOJ7mLg4yJEQAfe0jv64rGeOtoyniXaET5WvPlaYDaVj8nWJjxID5WvPlqn/lK8+ToOIv/AC3tQbb2qf8Akvaue/VIY2lkOlEGpjgnAHfABNSOBD/LVytZvFILmCTwZgMFsZR1/gkXYMv5EdjXAOeotfnt5UixqEjaVLJn7YQ4LDfPlJOO1e8yPbh4rmb/ALTbvGPChVxnVk5k8EkeIMED2x0q6g72aQxyUvR28z/EC8jhVR4ETSHCyxZfOMZwZMRpn+YttnA70hXd3M0U8kl3byySrg65FaQLkZCvsNwANPTpipzj85heCS34e8aOcMumN4pV7+SPUA4zs2QevWpGbiG6MnCZjESVYtAoffoVTckdck47b1dRUekdLySXexeur6zvIgshjjkVQCdlKsNjpbowyOgztiuR+HcOcj9sEORnDHB9RvnGfrTlZckqbk3JhRY5BkxS4LI3qoUlRv2JOM9uzL/g8eMeEmPTQuP0qHJLoh516Ee75otogFVw52ACZIHYbj/7PtXkt3LMdWXtoFHmkcKrOc9AGzpX3NSFx8MbZmdg0iajlQpGE9QAR0/TArT/ANWKHZrmZl9Nv75/SqpQRf8A2U+wFq2n9ncudv8AaaJFb6jSDj6EUmcdvWgdomhjBYZdVJMT5GzhOqMD70wz8o8ShbwreUND91mKAqPRsjVt7Z/tUvwXklLbVc3T+LIoLlm+ygAyW33JAHU/lVo1HyJ5o1oWeW4J5bYAxrLCMjBfS6sp7Z9NsdDXtrxO1eT5osYnQFChIy4xt5Rkt17entWHN3NhlKxQl4YWALOVIZ8+nfT9Ov0rRy5w0MS9uFBT/aTglixGxWMHSB7kk1ZrVsY3J9kvxLi9y3hRxQPEZmCLI+CRn+UfZPU79gce0s3JtuqZk1Sv3d3bUT67HaoqC44jDpk1JMDu0TKqkeoBH9Dn02pge+L4JGM9vT2rKVr+ToVPsh7jgsqoVt7hgCCNEuHXB7AkZH9akOCrIsKJMBrUaSQc6gNg2fcV0iUVqF7HnT4iavTUM/lnNUbbVFkknZ1ZozWh5wK0xcQRvsup+jA/oarxZa0duaYuQJALxc90YD67H9AaVxLXXwy/MMqSr1Rgceo7j8RkfjUx1JMiW1Rd1FeKcjNFd5xntV38Somku7OIRPMvhzS6BObdVkjMWmZpAwICB26ZO+wqxKiOLcvx3EniSFv3EtuVBxlJtGo56gjw9iPU0BQcEYlt0di08kkrCFYoT4bzyzKUaS4nPnYlI1OkEhBpY7nEnxjl2b5hbVQ8Kx2oWSG0PiYWSRifEuZDGiNIRqYscEKo8w2q0Y/hzZhRqMzyjSVuHlYzIVORoYYWPfsqgVti+HfDwBqt/EIOWMkkjmRv4pAWxKR21g47YoCrOVOLPbzByY797d/C+8I7RCNKskinwiMnBKRE4zv2Nt8t8dNzI6+PaSBVyyQMxeM7YDavtA+bfSvQbHtlc8l2MihWt18rmRWQtG6MTk6ZEKso36A4rfwXlW0tNZghCmTZ2LM7sPQyOSx/OgMZrmzk6TRZLFMrIv2h1XY4yPeuKaGLKhJo3LYCgOupiV1DAz5sqC23bfpUPbcPiMYaOymIDA4M0pPViACTgBdm22GsgDc0HhUalZPkJhoLsB4pGCxLt1A1a3GQSc5IGw2qkscWVcUyYjsi3TSdyv2l+0Oq9eowcj2rYeFP/D/Uf8ahOJcvI8niG3unbUSSJivcv0AAC6pGGVwfyrdwfkwOVuXeeKUKFVMjCFSPOAQcliurJz9rFV+GJHxoXrn4YrLcPLNNdSBjlYtbAKP4cjJKjtjFMA5fiEbQeCAjrpZcHzKRjc9Tt3rs4pyQJVYJcyRsU0h1VNezMRlwAdPnOQMasnJOa6JuA3KmR47rzMDglBrb96VQvnSAGl2wvb6YPHfkOH6Jn/VnAzq8z3M6p9iOVyUQegAUHG2Ou+N81zL8N3jmdoLhoIpD9hYVMgBH7tJWyQvUgAd+9P3EuW3lkeQTuCzowQsdChfC1YUY3IiYb5HmPTJrjteTpFmWRrkSxqqx6JY/EJjVdiHLZWXWSS46hUyMjJtwfsmn7FOf4aCNoDbSz2yx41hCx8QA5ycnGrJ6kEY7U1fL1pk5FkOB81JjwwOpGmQZBddAUnOrOWOfKM5zkd0PKTqSfm5jlQpOpzn94CSpYgHRIu648yKcHpVZYr8lXCzCLhjN0U/jt+tEnC3UZK4A7kge3r61ph5IYSIzziRBIXZHTIYkqc4zsw0kBtyQdydwfbrkqSRn1XRCvK7kKmMhjqAYsW1lXWMjpgLpGFOmo+FD40LF9zlYQzeA9wNYOlsKxVWzjDOBgY7+nfFSXMd38rbSXAjaXw1zpXqd+ud8AZyT6A0s8O+EV0t/cOlyYLdnyrgh5pEJyR0AU+59tjVr2HAI4k0a5H/mkfUenT0x+FHi9B4/RQlzz7I8ZcXltE2CVijt5ZCTjZS7jAJ6Z6Uyck8Qk4pw+cTFA51w6lGNmj2JH+929KZ+cPh8zSJLYRWWQNLxXECsjb5DghchhuPcVJ2vKE4tPB+ZjtpdQcNZwLEiHPmGk5L59SR22qzgq0S4IoWO3vZHWwksmkeMgKACp8ncucqVYKd9gRnenReWOJ6dZjt4yBkRlmLN/LqHlX9KufgvCjbrhp5p2PV5mBP4BVVQN/SpIipcLNOUvDPlPjs+biJbk3NuM6JIwMMP51P2WGcfUdKd5vhtIB+xv5l/8QBx+oq7JrCJ/tRqfwrH/DYv4f6n/jVXF+CsnJuz58vvh/xTUGS6jcjbZin9NODUJd/C7iJJfTE7MSTpkAOSf5gBX1Elog6Iv5VtCD0FWSkh9vLPncfCe40YF6RkbrobTkjcZD9M57VjZ/B7H7253/kTp+JP9q+jMV5pHpTjL2RUvZQy/C9QMLe3A9MEYH4Zrp5T+GE8XEIp1udcKOHk1g6mAIOkjcMTjr2q7TAp+6v5CvY4gv2QB9BioUZXthKXszooorQsFFFFAFFFFAFFFFAFFFFAFFFFAFFFFAFFFFAFFFFAFFFFAFFFFAFFFFAFFFFAFFFFAFFFFAFFFFAFFFFAFFFF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473" y="1209675"/>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42228"/>
            <a:ext cx="38100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42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ive ghat fieldwork17052015\IMG_20150517_12080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777475"/>
            <a:ext cx="16383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Dive ghat fieldwork17052015\IMG_20150517_13075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777475"/>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Dive ghat fieldwork17052015\IMG_20150517_15170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818935"/>
            <a:ext cx="162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91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ive ghat fieldwork17052015\IMG_20150517_12080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777475"/>
            <a:ext cx="16383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Dive ghat fieldwork17052015\IMG_20150517_13075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777475"/>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Dive ghat fieldwork17052015\IMG_20150517_15170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818935"/>
            <a:ext cx="162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91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Image result for landslides on khanda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itle 2"/>
          <p:cNvSpPr>
            <a:spLocks noGrp="1"/>
          </p:cNvSpPr>
          <p:nvPr>
            <p:ph type="title"/>
          </p:nvPr>
        </p:nvSpPr>
        <p:spPr>
          <a:xfrm>
            <a:off x="0" y="21075"/>
            <a:ext cx="9144000" cy="512325"/>
          </a:xfrm>
        </p:spPr>
        <p:txBody>
          <a:bodyPr>
            <a:normAutofit fontScale="90000"/>
          </a:bodyPr>
          <a:lstStyle/>
          <a:p>
            <a:pPr lvl="0"/>
            <a:r>
              <a:rPr lang="en-US" sz="4000" dirty="0" smtClean="0">
                <a:solidFill>
                  <a:schemeClr val="tx1">
                    <a:lumMod val="95000"/>
                    <a:lumOff val="5000"/>
                  </a:schemeClr>
                </a:solidFill>
              </a:rPr>
              <a:t>Introduction</a:t>
            </a:r>
            <a:endParaRPr lang="en-GB" dirty="0"/>
          </a:p>
        </p:txBody>
      </p:sp>
      <p:sp>
        <p:nvSpPr>
          <p:cNvPr id="8" name="Content Placeholder 7"/>
          <p:cNvSpPr>
            <a:spLocks noGrp="1"/>
          </p:cNvSpPr>
          <p:nvPr>
            <p:ph idx="1"/>
          </p:nvPr>
        </p:nvSpPr>
        <p:spPr>
          <a:xfrm>
            <a:off x="457200" y="762001"/>
            <a:ext cx="8077200" cy="5486400"/>
          </a:xfrm>
        </p:spPr>
        <p:txBody>
          <a:bodyPr>
            <a:normAutofit fontScale="92500" lnSpcReduction="10000"/>
          </a:bodyPr>
          <a:lstStyle/>
          <a:p>
            <a:pPr>
              <a:lnSpc>
                <a:spcPct val="140000"/>
              </a:lnSpc>
              <a:spcBef>
                <a:spcPts val="0"/>
              </a:spcBef>
              <a:buFont typeface="Wingdings" pitchFamily="2" charset="2"/>
              <a:buChar char="Ø"/>
            </a:pPr>
            <a:r>
              <a:rPr lang="en-US" sz="2400" dirty="0">
                <a:latin typeface="Times New Roman" pitchFamily="18" charset="0"/>
                <a:cs typeface="Times New Roman" pitchFamily="18" charset="0"/>
              </a:rPr>
              <a:t>Infrastructural development </a:t>
            </a:r>
            <a:r>
              <a:rPr lang="en-US" sz="2400" dirty="0" smtClean="0">
                <a:latin typeface="Times New Roman" pitchFamily="18" charset="0"/>
                <a:cs typeface="Times New Roman" pitchFamily="18" charset="0"/>
              </a:rPr>
              <a:t> required widening of roads in Western Maharashtra</a:t>
            </a:r>
          </a:p>
          <a:p>
            <a:pPr>
              <a:lnSpc>
                <a:spcPct val="140000"/>
              </a:lnSpc>
              <a:spcBef>
                <a:spcPts val="0"/>
              </a:spcBef>
              <a:buFont typeface="Wingdings" pitchFamily="2" charset="2"/>
              <a:buChar char="Ø"/>
            </a:pPr>
            <a:endParaRPr lang="en-US" sz="1100" dirty="0" smtClean="0">
              <a:latin typeface="Times New Roman" pitchFamily="18" charset="0"/>
              <a:cs typeface="Times New Roman" pitchFamily="18" charset="0"/>
            </a:endParaRPr>
          </a:p>
          <a:p>
            <a:pPr>
              <a:lnSpc>
                <a:spcPct val="140000"/>
              </a:lnSpc>
              <a:spcBef>
                <a:spcPts val="0"/>
              </a:spcBef>
              <a:buFont typeface="Wingdings" pitchFamily="2" charset="2"/>
              <a:buChar char="Ø"/>
            </a:pPr>
            <a:r>
              <a:rPr lang="en-US" sz="2400" dirty="0" smtClean="0">
                <a:latin typeface="Times New Roman" pitchFamily="18" charset="0"/>
                <a:cs typeface="Times New Roman" pitchFamily="18" charset="0"/>
              </a:rPr>
              <a:t>Leading to modification of natural and cut slopes</a:t>
            </a:r>
          </a:p>
          <a:p>
            <a:pPr>
              <a:lnSpc>
                <a:spcPct val="140000"/>
              </a:lnSpc>
              <a:spcBef>
                <a:spcPts val="0"/>
              </a:spcBef>
              <a:buFont typeface="Wingdings" pitchFamily="2" charset="2"/>
              <a:buChar char="Ø"/>
            </a:pPr>
            <a:endParaRPr lang="en-US" sz="1100" dirty="0" smtClean="0">
              <a:latin typeface="Times New Roman" pitchFamily="18" charset="0"/>
              <a:cs typeface="Times New Roman" pitchFamily="18" charset="0"/>
            </a:endParaRPr>
          </a:p>
          <a:p>
            <a:pPr>
              <a:lnSpc>
                <a:spcPct val="140000"/>
              </a:lnSpc>
              <a:spcBef>
                <a:spcPts val="0"/>
              </a:spcBef>
              <a:buFont typeface="Wingdings" pitchFamily="2" charset="2"/>
              <a:buChar char="Ø"/>
            </a:pPr>
            <a:r>
              <a:rPr lang="en-US" sz="2400" dirty="0" smtClean="0">
                <a:latin typeface="Times New Roman" pitchFamily="18" charset="0"/>
                <a:cs typeface="Times New Roman" pitchFamily="18" charset="0"/>
              </a:rPr>
              <a:t>These roads are passing through </a:t>
            </a:r>
            <a:r>
              <a:rPr lang="en-US" sz="2400" dirty="0">
                <a:latin typeface="Times New Roman" pitchFamily="18" charset="0"/>
                <a:cs typeface="Times New Roman" pitchFamily="18" charset="0"/>
              </a:rPr>
              <a:t>`a’ā </a:t>
            </a:r>
            <a:r>
              <a:rPr lang="en-US" sz="2400" dirty="0" smtClean="0">
                <a:latin typeface="Times New Roman" pitchFamily="18" charset="0"/>
                <a:cs typeface="Times New Roman" pitchFamily="18" charset="0"/>
              </a:rPr>
              <a:t> and pahoehoe flows of Deccan Trap Basalt (DTB).</a:t>
            </a:r>
          </a:p>
          <a:p>
            <a:pPr>
              <a:lnSpc>
                <a:spcPct val="140000"/>
              </a:lnSpc>
              <a:spcBef>
                <a:spcPts val="0"/>
              </a:spcBef>
              <a:buFont typeface="Wingdings" pitchFamily="2" charset="2"/>
              <a:buChar char="Ø"/>
            </a:pPr>
            <a:endParaRPr lang="en-US" sz="1200" dirty="0" smtClean="0">
              <a:latin typeface="Times New Roman" pitchFamily="18" charset="0"/>
              <a:cs typeface="Times New Roman" pitchFamily="18" charset="0"/>
            </a:endParaRPr>
          </a:p>
          <a:p>
            <a:pPr>
              <a:lnSpc>
                <a:spcPct val="140000"/>
              </a:lnSpc>
              <a:spcBef>
                <a:spcPts val="0"/>
              </a:spcBef>
              <a:buFont typeface="Wingdings" pitchFamily="2" charset="2"/>
              <a:buChar char="Ø"/>
            </a:pP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`a’ā  flows are generally present at relatively higher elevation i.e. above &gt;700m msl,(Godbole et al, 1996) where the problem of rock fall is more serious</a:t>
            </a:r>
            <a:r>
              <a:rPr lang="en-US" sz="2400" dirty="0" smtClean="0">
                <a:latin typeface="Times New Roman" pitchFamily="18" charset="0"/>
                <a:cs typeface="Times New Roman" pitchFamily="18" charset="0"/>
              </a:rPr>
              <a:t>.</a:t>
            </a:r>
          </a:p>
          <a:p>
            <a:pPr>
              <a:lnSpc>
                <a:spcPct val="140000"/>
              </a:lnSpc>
              <a:spcBef>
                <a:spcPts val="0"/>
              </a:spcBef>
              <a:buFont typeface="Wingdings" pitchFamily="2" charset="2"/>
              <a:buChar char="Ø"/>
            </a:pPr>
            <a:endParaRPr lang="en-US" sz="1200" dirty="0" smtClean="0">
              <a:latin typeface="Times New Roman" pitchFamily="18" charset="0"/>
              <a:cs typeface="Times New Roman" pitchFamily="18" charset="0"/>
            </a:endParaRPr>
          </a:p>
          <a:p>
            <a:pPr>
              <a:lnSpc>
                <a:spcPct val="140000"/>
              </a:lnSpc>
              <a:spcBef>
                <a:spcPts val="0"/>
              </a:spcBef>
              <a:buFont typeface="Wingdings" pitchFamily="2" charset="2"/>
              <a:buChar char="Ø"/>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Present study is carried out along Sinhagad Fort, Dive Ghat and Khambataki ghat section nearby Pune </a:t>
            </a:r>
            <a:r>
              <a:rPr lang="en-US" sz="2400" dirty="0" smtClean="0">
                <a:latin typeface="Times New Roman" pitchFamily="18" charset="0"/>
                <a:cs typeface="Times New Roman" pitchFamily="18" charset="0"/>
              </a:rPr>
              <a:t>city</a:t>
            </a:r>
            <a:endParaRPr lang="en-GB" sz="2400" dirty="0">
              <a:latin typeface="Times New Roman" pitchFamily="18" charset="0"/>
              <a:cs typeface="Times New Roman" pitchFamily="18" charset="0"/>
            </a:endParaRPr>
          </a:p>
        </p:txBody>
      </p:sp>
      <p:pic>
        <p:nvPicPr>
          <p:cNvPr id="11" name="Picture Placeholder 10"/>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3198" r="3198"/>
          <a:stretch>
            <a:fillRect/>
          </a:stretch>
        </p:blipFill>
        <p:spPr>
          <a:xfrm>
            <a:off x="5576" y="26330"/>
            <a:ext cx="460054" cy="580073"/>
          </a:xfrm>
        </p:spPr>
      </p:pic>
    </p:spTree>
    <p:extLst>
      <p:ext uri="{BB962C8B-B14F-4D97-AF65-F5344CB8AC3E}">
        <p14:creationId xmlns:p14="http://schemas.microsoft.com/office/powerpoint/2010/main" val="29498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inhagad land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553" y="869225"/>
            <a:ext cx="3341689" cy="22322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landslide,Sinhagad ghat,fo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5514" y="840572"/>
            <a:ext cx="3542079" cy="22609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30754" y="3149383"/>
            <a:ext cx="2040943" cy="307777"/>
          </a:xfrm>
          <a:prstGeom prst="rect">
            <a:avLst/>
          </a:prstGeom>
          <a:noFill/>
        </p:spPr>
        <p:txBody>
          <a:bodyPr wrap="none" rtlCol="0">
            <a:spAutoFit/>
          </a:bodyPr>
          <a:lstStyle/>
          <a:p>
            <a:pPr algn="ctr"/>
            <a:r>
              <a:rPr lang="en-US" sz="1400" dirty="0" smtClean="0">
                <a:latin typeface="Times New Roman" pitchFamily="18" charset="0"/>
                <a:cs typeface="Times New Roman" pitchFamily="18" charset="0"/>
              </a:rPr>
              <a:t>Sinhagad Ghat, July 2017</a:t>
            </a:r>
            <a:endParaRPr lang="en-GB" sz="1400" dirty="0">
              <a:latin typeface="Times New Roman" pitchFamily="18" charset="0"/>
              <a:cs typeface="Times New Roman" pitchFamily="18" charset="0"/>
            </a:endParaRPr>
          </a:p>
        </p:txBody>
      </p:sp>
      <p:sp>
        <p:nvSpPr>
          <p:cNvPr id="7" name="TextBox 6"/>
          <p:cNvSpPr txBox="1"/>
          <p:nvPr/>
        </p:nvSpPr>
        <p:spPr>
          <a:xfrm>
            <a:off x="5779580" y="3106028"/>
            <a:ext cx="2040943" cy="307777"/>
          </a:xfrm>
          <a:prstGeom prst="rect">
            <a:avLst/>
          </a:prstGeom>
          <a:noFill/>
        </p:spPr>
        <p:txBody>
          <a:bodyPr wrap="none" rtlCol="0">
            <a:spAutoFit/>
          </a:bodyPr>
          <a:lstStyle/>
          <a:p>
            <a:pPr algn="ctr"/>
            <a:r>
              <a:rPr lang="en-US" sz="1400" dirty="0" smtClean="0">
                <a:latin typeface="Times New Roman" pitchFamily="18" charset="0"/>
                <a:cs typeface="Times New Roman" pitchFamily="18" charset="0"/>
              </a:rPr>
              <a:t>Sinhagad Ghat, July 2018</a:t>
            </a:r>
            <a:endParaRPr lang="en-GB" sz="1400" dirty="0">
              <a:latin typeface="Times New Roman" pitchFamily="18" charset="0"/>
              <a:cs typeface="Times New Roman" pitchFamily="18" charset="0"/>
            </a:endParaRPr>
          </a:p>
        </p:txBody>
      </p:sp>
      <p:sp>
        <p:nvSpPr>
          <p:cNvPr id="5" name="AutoShape 6" descr="Image result for landslides on khanda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Image result for landslides on khanda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076" y="3745513"/>
            <a:ext cx="3463553" cy="2600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279651" y="6345763"/>
            <a:ext cx="3058401" cy="307777"/>
          </a:xfrm>
          <a:prstGeom prst="rect">
            <a:avLst/>
          </a:prstGeom>
        </p:spPr>
        <p:txBody>
          <a:bodyPr wrap="none">
            <a:spAutoFit/>
          </a:bodyPr>
          <a:lstStyle/>
          <a:p>
            <a:pPr algn="ctr"/>
            <a:r>
              <a:rPr lang="en-US" sz="1400" dirty="0" smtClean="0">
                <a:latin typeface="Times New Roman" pitchFamily="18" charset="0"/>
                <a:cs typeface="Times New Roman" pitchFamily="18" charset="0"/>
              </a:rPr>
              <a:t>Pune –Mumbai Express way, June 2015</a:t>
            </a:r>
            <a:endParaRPr lang="en-GB" sz="1400" dirty="0">
              <a:latin typeface="Times New Roman" pitchFamily="18" charset="0"/>
              <a:cs typeface="Times New Roman" pitchFamily="18" charset="0"/>
            </a:endParaRPr>
          </a:p>
        </p:txBody>
      </p:sp>
      <p:pic>
        <p:nvPicPr>
          <p:cNvPr id="1034" name="Picture 10" descr="Image result for malshej landsl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2511" y="3714604"/>
            <a:ext cx="3395083" cy="2546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01148" y="6345763"/>
            <a:ext cx="1952779" cy="307777"/>
          </a:xfrm>
          <a:prstGeom prst="rect">
            <a:avLst/>
          </a:prstGeom>
          <a:noFill/>
        </p:spPr>
        <p:txBody>
          <a:bodyPr wrap="none" rtlCol="0">
            <a:spAutoFit/>
          </a:bodyPr>
          <a:lstStyle/>
          <a:p>
            <a:pPr algn="ctr"/>
            <a:r>
              <a:rPr lang="en-US" sz="1400" dirty="0" smtClean="0">
                <a:latin typeface="Times New Roman" pitchFamily="18" charset="0"/>
                <a:cs typeface="Times New Roman" pitchFamily="18" charset="0"/>
              </a:rPr>
              <a:t>Malshej Ghat, July 2018</a:t>
            </a:r>
            <a:endParaRPr lang="en-GB" sz="1400" dirty="0">
              <a:latin typeface="Times New Roman" pitchFamily="18" charset="0"/>
              <a:cs typeface="Times New Roman" pitchFamily="18" charset="0"/>
            </a:endParaRPr>
          </a:p>
        </p:txBody>
      </p:sp>
      <p:sp>
        <p:nvSpPr>
          <p:cNvPr id="2" name="Rectangle 1"/>
          <p:cNvSpPr/>
          <p:nvPr/>
        </p:nvSpPr>
        <p:spPr>
          <a:xfrm>
            <a:off x="0" y="162941"/>
            <a:ext cx="9143999" cy="646331"/>
          </a:xfrm>
          <a:prstGeom prst="rect">
            <a:avLst/>
          </a:prstGeom>
        </p:spPr>
        <p:txBody>
          <a:bodyPr wrap="square">
            <a:spAutoFit/>
          </a:bodyPr>
          <a:lstStyle/>
          <a:p>
            <a:pPr lvl="0" algn="ctr">
              <a:spcBef>
                <a:spcPts val="400"/>
              </a:spcBef>
              <a:buSzPct val="68000"/>
              <a:defRPr/>
            </a:pPr>
            <a:r>
              <a:rPr lang="en-US" sz="3600" dirty="0">
                <a:solidFill>
                  <a:schemeClr val="tx1">
                    <a:lumMod val="95000"/>
                    <a:lumOff val="5000"/>
                  </a:schemeClr>
                </a:solidFill>
                <a:latin typeface="Times New Roman" pitchFamily="18" charset="0"/>
                <a:cs typeface="Times New Roman" pitchFamily="18" charset="0"/>
              </a:rPr>
              <a:t>Introduction</a:t>
            </a:r>
          </a:p>
        </p:txBody>
      </p:sp>
    </p:spTree>
    <p:extLst>
      <p:ext uri="{BB962C8B-B14F-4D97-AF65-F5344CB8AC3E}">
        <p14:creationId xmlns:p14="http://schemas.microsoft.com/office/powerpoint/2010/main" val="191787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48" y="381000"/>
            <a:ext cx="8229600" cy="1143000"/>
          </a:xfrm>
        </p:spPr>
        <p:txBody>
          <a:bodyPr>
            <a:normAutofit fontScale="90000"/>
          </a:bodyPr>
          <a:lstStyle/>
          <a:p>
            <a:r>
              <a:rPr lang="en-US" dirty="0"/>
              <a:t>Figure 1: Location map of Sinhagad, Dive and Khambataki ghat </a:t>
            </a:r>
            <a:r>
              <a:rPr lang="en-US" dirty="0" smtClean="0"/>
              <a:t>sections</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04974"/>
            <a:ext cx="8706297" cy="3857625"/>
          </a:xfrm>
          <a:prstGeom prst="rect">
            <a:avLst/>
          </a:prstGeom>
        </p:spPr>
      </p:pic>
    </p:spTree>
    <p:extLst>
      <p:ext uri="{BB962C8B-B14F-4D97-AF65-F5344CB8AC3E}">
        <p14:creationId xmlns:p14="http://schemas.microsoft.com/office/powerpoint/2010/main" val="4275828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019800" y="685800"/>
            <a:ext cx="3025254" cy="2286000"/>
          </a:xfrm>
        </p:spPr>
        <p:txBody>
          <a:bodyPr>
            <a:noAutofit/>
          </a:bodyPr>
          <a:lstStyle/>
          <a:p>
            <a:r>
              <a:rPr lang="en-GB" sz="2400" dirty="0">
                <a:latin typeface="Times New Roman" pitchFamily="18" charset="0"/>
                <a:cs typeface="Times New Roman" pitchFamily="18" charset="0"/>
              </a:rPr>
              <a:t>Map showing Lithostratigraphic Succession </a:t>
            </a:r>
            <a:r>
              <a:rPr lang="en-GB" sz="2400" dirty="0" smtClean="0">
                <a:latin typeface="Times New Roman" pitchFamily="18" charset="0"/>
                <a:cs typeface="Times New Roman" pitchFamily="18" charset="0"/>
              </a:rPr>
              <a:t>of </a:t>
            </a:r>
            <a:br>
              <a:rPr lang="en-GB" sz="2400" dirty="0" smtClean="0">
                <a:latin typeface="Times New Roman" pitchFamily="18" charset="0"/>
                <a:cs typeface="Times New Roman" pitchFamily="18" charset="0"/>
              </a:rPr>
            </a:br>
            <a:r>
              <a:rPr lang="en-GB" sz="2400" dirty="0" smtClean="0">
                <a:latin typeface="Times New Roman" pitchFamily="18" charset="0"/>
                <a:cs typeface="Times New Roman" pitchFamily="18" charset="0"/>
              </a:rPr>
              <a:t>Deccan </a:t>
            </a:r>
            <a:r>
              <a:rPr lang="en-GB" sz="2400" dirty="0">
                <a:latin typeface="Times New Roman" pitchFamily="18" charset="0"/>
                <a:cs typeface="Times New Roman" pitchFamily="18" charset="0"/>
              </a:rPr>
              <a:t>Trap Supergroup</a:t>
            </a:r>
            <a:br>
              <a:rPr lang="en-GB" sz="2400" dirty="0">
                <a:latin typeface="Times New Roman" pitchFamily="18" charset="0"/>
                <a:cs typeface="Times New Roman" pitchFamily="18" charset="0"/>
              </a:rPr>
            </a:br>
            <a:r>
              <a:rPr lang="en-GB" sz="2400" dirty="0">
                <a:latin typeface="Times New Roman" pitchFamily="18" charset="0"/>
                <a:cs typeface="Times New Roman" pitchFamily="18" charset="0"/>
              </a:rPr>
              <a:t>(Godbole et al, 1996</a:t>
            </a:r>
            <a:r>
              <a:rPr lang="en-GB" sz="2400" dirty="0" smtClean="0">
                <a:latin typeface="Times New Roman" pitchFamily="18" charset="0"/>
                <a:cs typeface="Times New Roman" pitchFamily="18" charset="0"/>
              </a:rPr>
              <a:t>)</a:t>
            </a:r>
            <a:endParaRPr lang="en-GB" sz="2400" dirty="0">
              <a:latin typeface="Times New Roman" pitchFamily="18" charset="0"/>
              <a:cs typeface="Times New Roman" pitchFamily="18" charset="0"/>
            </a:endParaRPr>
          </a:p>
        </p:txBody>
      </p:sp>
      <p:pic>
        <p:nvPicPr>
          <p:cNvPr id="10" name="Picture 9" descr="C:\Users\admin\AppData\Local\Microsoft\Windows\Temporary Internet Files\Content.Word\deccan8.jpg"/>
          <p:cNvPicPr/>
          <p:nvPr/>
        </p:nvPicPr>
        <p:blipFill rotWithShape="1">
          <a:blip r:embed="rId2" cstate="print">
            <a:lum bright="-13000" contrast="28000"/>
          </a:blip>
          <a:srcRect l="1945" t="2570" r="3363" b="1302"/>
          <a:stretch/>
        </p:blipFill>
        <p:spPr bwMode="auto">
          <a:xfrm>
            <a:off x="762000" y="166687"/>
            <a:ext cx="4924425" cy="6067425"/>
          </a:xfrm>
          <a:prstGeom prst="rect">
            <a:avLst/>
          </a:prstGeom>
          <a:noFill/>
          <a:ln>
            <a:solidFill>
              <a:schemeClr val="tx1"/>
            </a:solidFill>
          </a:ln>
          <a:extLst>
            <a:ext uri="{53640926-AAD7-44D8-BBD7-CCE9431645EC}">
              <a14:shadowObscured xmlns:a14="http://schemas.microsoft.com/office/drawing/2010/main"/>
            </a:ext>
          </a:extLst>
        </p:spPr>
      </p:pic>
      <p:grpSp>
        <p:nvGrpSpPr>
          <p:cNvPr id="2" name="Group 1"/>
          <p:cNvGrpSpPr/>
          <p:nvPr/>
        </p:nvGrpSpPr>
        <p:grpSpPr>
          <a:xfrm>
            <a:off x="1747340" y="3124200"/>
            <a:ext cx="7183413" cy="2060362"/>
            <a:chOff x="1747340" y="3124200"/>
            <a:chExt cx="7183413" cy="2060362"/>
          </a:xfrm>
        </p:grpSpPr>
        <p:sp>
          <p:nvSpPr>
            <p:cNvPr id="9" name="TextBox 8"/>
            <p:cNvSpPr txBox="1"/>
            <p:nvPr/>
          </p:nvSpPr>
          <p:spPr>
            <a:xfrm>
              <a:off x="5943601" y="3430236"/>
              <a:ext cx="2987152" cy="1754326"/>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Locality Index</a:t>
              </a:r>
            </a:p>
            <a:p>
              <a:pPr marL="342900" indent="-342900">
                <a:buFont typeface="+mj-lt"/>
                <a:buAutoNum type="arabicParenR"/>
              </a:pPr>
              <a:r>
                <a:rPr lang="en-US" dirty="0" smtClean="0">
                  <a:latin typeface="Times New Roman" pitchFamily="18" charset="0"/>
                  <a:cs typeface="Times New Roman" pitchFamily="18" charset="0"/>
                </a:rPr>
                <a:t>Pune city and adjoining area </a:t>
              </a:r>
            </a:p>
            <a:p>
              <a:pPr marL="342900" indent="-342900">
                <a:buFont typeface="+mj-lt"/>
                <a:buAutoNum type="arabicParenR"/>
              </a:pPr>
              <a:r>
                <a:rPr lang="en-US" dirty="0" smtClean="0">
                  <a:latin typeface="Times New Roman" pitchFamily="18" charset="0"/>
                  <a:cs typeface="Times New Roman" pitchFamily="18" charset="0"/>
                </a:rPr>
                <a:t>Sinhagad Ghat</a:t>
              </a:r>
            </a:p>
            <a:p>
              <a:pPr marL="342900" indent="-342900">
                <a:buFont typeface="+mj-lt"/>
                <a:buAutoNum type="arabicParenR"/>
              </a:pPr>
              <a:r>
                <a:rPr lang="en-US" dirty="0" smtClean="0">
                  <a:latin typeface="Times New Roman" pitchFamily="18" charset="0"/>
                  <a:cs typeface="Times New Roman" pitchFamily="18" charset="0"/>
                </a:rPr>
                <a:t>Dive Ghat</a:t>
              </a:r>
            </a:p>
            <a:p>
              <a:pPr marL="342900" indent="-342900">
                <a:buFont typeface="+mj-lt"/>
                <a:buAutoNum type="arabicParenR"/>
              </a:pPr>
              <a:r>
                <a:rPr lang="en-US" dirty="0" smtClean="0">
                  <a:latin typeface="Times New Roman" pitchFamily="18" charset="0"/>
                  <a:cs typeface="Times New Roman" pitchFamily="18" charset="0"/>
                </a:rPr>
                <a:t>Khambataki Ghat</a:t>
              </a:r>
              <a:endParaRPr lang="en-GB" dirty="0"/>
            </a:p>
          </p:txBody>
        </p:sp>
        <p:sp>
          <p:nvSpPr>
            <p:cNvPr id="12" name="TextBox 11"/>
            <p:cNvSpPr txBox="1"/>
            <p:nvPr/>
          </p:nvSpPr>
          <p:spPr>
            <a:xfrm>
              <a:off x="1888990" y="3883048"/>
              <a:ext cx="287258" cy="338554"/>
            </a:xfrm>
            <a:prstGeom prst="rect">
              <a:avLst/>
            </a:prstGeom>
            <a:solidFill>
              <a:schemeClr val="bg1">
                <a:alpha val="75000"/>
              </a:schemeClr>
            </a:solidFill>
            <a:ln>
              <a:solidFill>
                <a:srgbClr val="FF0000"/>
              </a:solidFill>
            </a:ln>
          </p:spPr>
          <p:txBody>
            <a:bodyPr wrap="none" rtlCol="0">
              <a:spAutoFit/>
            </a:bodyPr>
            <a:lstStyle/>
            <a:p>
              <a:r>
                <a:rPr lang="en-US" sz="1600" b="1" dirty="0" smtClean="0">
                  <a:latin typeface="Times New Roman" pitchFamily="18" charset="0"/>
                  <a:cs typeface="Times New Roman" pitchFamily="18" charset="0"/>
                </a:rPr>
                <a:t>4</a:t>
              </a:r>
              <a:endParaRPr lang="en-GB" sz="1600" b="1" dirty="0">
                <a:latin typeface="Times New Roman" pitchFamily="18" charset="0"/>
                <a:cs typeface="Times New Roman" pitchFamily="18" charset="0"/>
              </a:endParaRPr>
            </a:p>
          </p:txBody>
        </p:sp>
        <p:sp>
          <p:nvSpPr>
            <p:cNvPr id="13" name="TextBox 12"/>
            <p:cNvSpPr txBox="1"/>
            <p:nvPr/>
          </p:nvSpPr>
          <p:spPr>
            <a:xfrm>
              <a:off x="1747340" y="3430236"/>
              <a:ext cx="287258" cy="338554"/>
            </a:xfrm>
            <a:prstGeom prst="rect">
              <a:avLst/>
            </a:prstGeom>
            <a:solidFill>
              <a:schemeClr val="bg1">
                <a:alpha val="75000"/>
              </a:schemeClr>
            </a:solidFill>
            <a:ln>
              <a:solidFill>
                <a:srgbClr val="FF0000"/>
              </a:solidFill>
            </a:ln>
          </p:spPr>
          <p:txBody>
            <a:bodyPr wrap="none" rtlCol="0">
              <a:spAutoFit/>
            </a:bodyPr>
            <a:lstStyle/>
            <a:p>
              <a:r>
                <a:rPr lang="en-US" sz="1600" b="1" dirty="0" smtClean="0">
                  <a:latin typeface="Times New Roman" pitchFamily="18" charset="0"/>
                  <a:cs typeface="Times New Roman" pitchFamily="18" charset="0"/>
                </a:rPr>
                <a:t>2</a:t>
              </a:r>
              <a:endParaRPr lang="en-GB" sz="1600" b="1" dirty="0">
                <a:latin typeface="Times New Roman" pitchFamily="18" charset="0"/>
                <a:cs typeface="Times New Roman" pitchFamily="18" charset="0"/>
              </a:endParaRPr>
            </a:p>
          </p:txBody>
        </p:sp>
        <p:sp>
          <p:nvSpPr>
            <p:cNvPr id="14" name="TextBox 13"/>
            <p:cNvSpPr txBox="1"/>
            <p:nvPr/>
          </p:nvSpPr>
          <p:spPr>
            <a:xfrm>
              <a:off x="2321856" y="3532436"/>
              <a:ext cx="287258" cy="338554"/>
            </a:xfrm>
            <a:prstGeom prst="rect">
              <a:avLst/>
            </a:prstGeom>
            <a:solidFill>
              <a:schemeClr val="bg1">
                <a:alpha val="75000"/>
              </a:schemeClr>
            </a:solidFill>
            <a:ln>
              <a:solidFill>
                <a:srgbClr val="FF0000"/>
              </a:solidFill>
            </a:ln>
          </p:spPr>
          <p:txBody>
            <a:bodyPr wrap="none" rtlCol="0">
              <a:spAutoFit/>
            </a:bodyPr>
            <a:lstStyle/>
            <a:p>
              <a:r>
                <a:rPr lang="en-US" sz="1600" b="1" dirty="0" smtClean="0">
                  <a:latin typeface="Times New Roman" pitchFamily="18" charset="0"/>
                  <a:cs typeface="Times New Roman" pitchFamily="18" charset="0"/>
                </a:rPr>
                <a:t>3</a:t>
              </a:r>
              <a:endParaRPr lang="en-GB" sz="1600" b="1" dirty="0">
                <a:latin typeface="Times New Roman" pitchFamily="18" charset="0"/>
                <a:cs typeface="Times New Roman" pitchFamily="18" charset="0"/>
              </a:endParaRPr>
            </a:p>
          </p:txBody>
        </p:sp>
        <p:sp>
          <p:nvSpPr>
            <p:cNvPr id="17" name="TextBox 16"/>
            <p:cNvSpPr txBox="1"/>
            <p:nvPr/>
          </p:nvSpPr>
          <p:spPr>
            <a:xfrm>
              <a:off x="2034598" y="3124200"/>
              <a:ext cx="287258" cy="338554"/>
            </a:xfrm>
            <a:prstGeom prst="rect">
              <a:avLst/>
            </a:prstGeom>
            <a:solidFill>
              <a:schemeClr val="bg1">
                <a:alpha val="75000"/>
              </a:schemeClr>
            </a:solidFill>
            <a:ln>
              <a:solidFill>
                <a:srgbClr val="FF0000"/>
              </a:solidFill>
            </a:ln>
          </p:spPr>
          <p:txBody>
            <a:bodyPr wrap="none" rtlCol="0">
              <a:spAutoFit/>
            </a:bodyPr>
            <a:lstStyle/>
            <a:p>
              <a:r>
                <a:rPr lang="en-US" sz="1600" b="1" dirty="0" smtClean="0">
                  <a:latin typeface="Times New Roman" pitchFamily="18" charset="0"/>
                  <a:cs typeface="Times New Roman" pitchFamily="18" charset="0"/>
                </a:rPr>
                <a:t>1</a:t>
              </a:r>
              <a:endParaRPr lang="en-GB" sz="16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42135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Google Images of Various Ghats</a:t>
            </a:r>
            <a:endParaRPr lang="en-GB" dirty="0"/>
          </a:p>
        </p:txBody>
      </p:sp>
      <p:grpSp>
        <p:nvGrpSpPr>
          <p:cNvPr id="11" name="Group 10"/>
          <p:cNvGrpSpPr/>
          <p:nvPr/>
        </p:nvGrpSpPr>
        <p:grpSpPr>
          <a:xfrm>
            <a:off x="591207" y="1243950"/>
            <a:ext cx="7772400" cy="4840339"/>
            <a:chOff x="551793" y="1050068"/>
            <a:chExt cx="7772400" cy="4840339"/>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793" y="1050068"/>
              <a:ext cx="7772400" cy="4840339"/>
            </a:xfrm>
            <a:prstGeom prst="rect">
              <a:avLst/>
            </a:prstGeom>
          </p:spPr>
        </p:pic>
        <p:sp>
          <p:nvSpPr>
            <p:cNvPr id="6" name="Rectangle 5"/>
            <p:cNvSpPr/>
            <p:nvPr/>
          </p:nvSpPr>
          <p:spPr>
            <a:xfrm>
              <a:off x="1143000" y="3378653"/>
              <a:ext cx="1828800" cy="369332"/>
            </a:xfrm>
            <a:prstGeom prst="rect">
              <a:avLst/>
            </a:prstGeom>
            <a:solidFill>
              <a:schemeClr val="bg1">
                <a:alpha val="50000"/>
              </a:schemeClr>
            </a:solidFill>
          </p:spPr>
          <p:txBody>
            <a:bodyPr wrap="square">
              <a:spAutoFit/>
            </a:bodyPr>
            <a:lstStyle/>
            <a:p>
              <a:pPr algn="ctr"/>
              <a:r>
                <a:rPr lang="en-US" dirty="0">
                  <a:latin typeface="Times New Roman" pitchFamily="18" charset="0"/>
                  <a:cs typeface="Times New Roman" pitchFamily="18" charset="0"/>
                </a:rPr>
                <a:t>Sinhagad </a:t>
              </a:r>
              <a:r>
                <a:rPr lang="en-US" dirty="0" smtClean="0">
                  <a:latin typeface="Times New Roman" pitchFamily="18" charset="0"/>
                  <a:cs typeface="Times New Roman" pitchFamily="18" charset="0"/>
                </a:rPr>
                <a:t>Ghat</a:t>
              </a:r>
              <a:endParaRPr lang="en-US" dirty="0">
                <a:latin typeface="Times New Roman" pitchFamily="18" charset="0"/>
                <a:cs typeface="Times New Roman" pitchFamily="18" charset="0"/>
              </a:endParaRPr>
            </a:p>
          </p:txBody>
        </p:sp>
        <p:sp>
          <p:nvSpPr>
            <p:cNvPr id="10" name="Rectangle 9"/>
            <p:cNvSpPr/>
            <p:nvPr/>
          </p:nvSpPr>
          <p:spPr>
            <a:xfrm>
              <a:off x="6484883" y="1093579"/>
              <a:ext cx="1828800" cy="369332"/>
            </a:xfrm>
            <a:prstGeom prst="rect">
              <a:avLst/>
            </a:prstGeom>
            <a:solidFill>
              <a:schemeClr val="bg1">
                <a:alpha val="50000"/>
              </a:schemeClr>
            </a:solidFill>
          </p:spPr>
          <p:txBody>
            <a:bodyPr wrap="square">
              <a:spAutoFit/>
            </a:bodyPr>
            <a:lstStyle/>
            <a:p>
              <a:pPr algn="ctr"/>
              <a:r>
                <a:rPr lang="en-US" dirty="0" smtClean="0">
                  <a:latin typeface="Times New Roman" pitchFamily="18" charset="0"/>
                  <a:cs typeface="Times New Roman" pitchFamily="18" charset="0"/>
                </a:rPr>
                <a:t>Pune City</a:t>
              </a:r>
              <a:endParaRPr lang="en-US" dirty="0">
                <a:latin typeface="Times New Roman" pitchFamily="18" charset="0"/>
                <a:cs typeface="Times New Roman" pitchFamily="18" charset="0"/>
              </a:endParaRPr>
            </a:p>
          </p:txBody>
        </p:sp>
      </p:grpSp>
      <p:grpSp>
        <p:nvGrpSpPr>
          <p:cNvPr id="9" name="Group 8"/>
          <p:cNvGrpSpPr/>
          <p:nvPr/>
        </p:nvGrpSpPr>
        <p:grpSpPr>
          <a:xfrm>
            <a:off x="588539" y="1243950"/>
            <a:ext cx="7775068" cy="4842000"/>
            <a:chOff x="549125" y="1048407"/>
            <a:chExt cx="7775068" cy="4842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25" y="1048407"/>
              <a:ext cx="7775068" cy="4842000"/>
            </a:xfrm>
            <a:prstGeom prst="rect">
              <a:avLst/>
            </a:prstGeom>
          </p:spPr>
        </p:pic>
        <p:sp>
          <p:nvSpPr>
            <p:cNvPr id="7" name="Rectangle 6"/>
            <p:cNvSpPr/>
            <p:nvPr/>
          </p:nvSpPr>
          <p:spPr>
            <a:xfrm>
              <a:off x="3597323" y="3285571"/>
              <a:ext cx="1140056" cy="369332"/>
            </a:xfrm>
            <a:prstGeom prst="rect">
              <a:avLst/>
            </a:prstGeom>
            <a:solidFill>
              <a:schemeClr val="bg1">
                <a:alpha val="50000"/>
              </a:schemeClr>
            </a:solidFill>
          </p:spPr>
          <p:txBody>
            <a:bodyPr wrap="none">
              <a:spAutoFit/>
            </a:bodyPr>
            <a:lstStyle/>
            <a:p>
              <a:r>
                <a:rPr lang="en-US" dirty="0">
                  <a:latin typeface="Times New Roman" pitchFamily="18" charset="0"/>
                  <a:cs typeface="Times New Roman" pitchFamily="18" charset="0"/>
                </a:rPr>
                <a:t>Dive Ghat</a:t>
              </a:r>
              <a:endParaRPr lang="en-GB" dirty="0"/>
            </a:p>
          </p:txBody>
        </p:sp>
        <p:sp>
          <p:nvSpPr>
            <p:cNvPr id="8" name="Rectangle 7"/>
            <p:cNvSpPr/>
            <p:nvPr/>
          </p:nvSpPr>
          <p:spPr>
            <a:xfrm>
              <a:off x="4436659" y="5181600"/>
              <a:ext cx="1101584" cy="369332"/>
            </a:xfrm>
            <a:prstGeom prst="rect">
              <a:avLst/>
            </a:prstGeom>
            <a:solidFill>
              <a:schemeClr val="bg1">
                <a:alpha val="50000"/>
              </a:schemeClr>
            </a:solidFill>
          </p:spPr>
          <p:txBody>
            <a:bodyPr wrap="none">
              <a:spAutoFit/>
            </a:bodyPr>
            <a:lstStyle/>
            <a:p>
              <a:r>
                <a:rPr lang="en-US" dirty="0" smtClean="0">
                  <a:latin typeface="Times New Roman" pitchFamily="18" charset="0"/>
                  <a:cs typeface="Times New Roman" pitchFamily="18" charset="0"/>
                </a:rPr>
                <a:t>Pune City</a:t>
              </a:r>
              <a:endParaRPr lang="en-GB" dirty="0"/>
            </a:p>
          </p:txBody>
        </p:sp>
      </p:grpSp>
      <p:grpSp>
        <p:nvGrpSpPr>
          <p:cNvPr id="16" name="Group 15"/>
          <p:cNvGrpSpPr/>
          <p:nvPr/>
        </p:nvGrpSpPr>
        <p:grpSpPr>
          <a:xfrm>
            <a:off x="303587" y="1270226"/>
            <a:ext cx="8801744" cy="5072062"/>
            <a:chOff x="6324600" y="1447800"/>
            <a:chExt cx="8801744" cy="5072062"/>
          </a:xfrm>
        </p:grpSpPr>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447800"/>
              <a:ext cx="8801744" cy="507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10591800" y="3168134"/>
              <a:ext cx="1819729" cy="369332"/>
            </a:xfrm>
            <a:prstGeom prst="rect">
              <a:avLst/>
            </a:prstGeom>
            <a:solidFill>
              <a:schemeClr val="bg1">
                <a:alpha val="50000"/>
              </a:schemeClr>
            </a:solidFill>
          </p:spPr>
          <p:txBody>
            <a:bodyPr wrap="none">
              <a:spAutoFit/>
            </a:bodyPr>
            <a:lstStyle/>
            <a:p>
              <a:r>
                <a:rPr lang="en-US" dirty="0" smtClean="0">
                  <a:latin typeface="Times New Roman" pitchFamily="18" charset="0"/>
                  <a:cs typeface="Times New Roman" pitchFamily="18" charset="0"/>
                </a:rPr>
                <a:t>Khambataki Ghat</a:t>
              </a:r>
              <a:endParaRPr lang="en-GB" dirty="0">
                <a:latin typeface="Times New Roman" pitchFamily="18" charset="0"/>
                <a:cs typeface="Times New Roman" pitchFamily="18" charset="0"/>
              </a:endParaRPr>
            </a:p>
          </p:txBody>
        </p:sp>
        <p:sp>
          <p:nvSpPr>
            <p:cNvPr id="19" name="Rectangle 18"/>
            <p:cNvSpPr/>
            <p:nvPr/>
          </p:nvSpPr>
          <p:spPr>
            <a:xfrm>
              <a:off x="8686800" y="4267200"/>
              <a:ext cx="1399679" cy="369332"/>
            </a:xfrm>
            <a:prstGeom prst="rect">
              <a:avLst/>
            </a:prstGeom>
            <a:solidFill>
              <a:schemeClr val="bg1">
                <a:alpha val="50000"/>
              </a:schemeClr>
            </a:solidFill>
          </p:spPr>
          <p:txBody>
            <a:bodyPr wrap="none">
              <a:spAutoFit/>
            </a:bodyPr>
            <a:lstStyle/>
            <a:p>
              <a:r>
                <a:rPr lang="en-US" dirty="0" smtClean="0">
                  <a:latin typeface="Times New Roman" pitchFamily="18" charset="0"/>
                  <a:cs typeface="Times New Roman" pitchFamily="18" charset="0"/>
                </a:rPr>
                <a:t>To Pune City</a:t>
              </a:r>
              <a:endParaRPr lang="en-GB" dirty="0">
                <a:latin typeface="Times New Roman" pitchFamily="18" charset="0"/>
                <a:cs typeface="Times New Roman" pitchFamily="18" charset="0"/>
              </a:endParaRPr>
            </a:p>
          </p:txBody>
        </p:sp>
        <p:cxnSp>
          <p:nvCxnSpPr>
            <p:cNvPr id="20" name="Straight Arrow Connector 19"/>
            <p:cNvCxnSpPr/>
            <p:nvPr/>
          </p:nvCxnSpPr>
          <p:spPr>
            <a:xfrm flipH="1">
              <a:off x="8648131" y="4672926"/>
              <a:ext cx="457200" cy="1066800"/>
            </a:xfrm>
            <a:prstGeom prst="straightConnector1">
              <a:avLst/>
            </a:prstGeom>
            <a:ln w="254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790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pPr lvl="0"/>
            <a:r>
              <a:rPr lang="en-US" sz="2800" b="1" dirty="0" bmk="_Toc515529108">
                <a:ea typeface="Times New Roman" pitchFamily="18" charset="0"/>
              </a:rPr>
              <a:t>Table 1:-Details of ghat sections </a:t>
            </a:r>
            <a:r>
              <a:rPr lang="en-US" sz="2800" b="1" dirty="0" smtClean="0" bmk="_Toc515529108">
                <a:ea typeface="Times New Roman" pitchFamily="18" charset="0"/>
              </a:rPr>
              <a:t>studied</a:t>
            </a:r>
            <a:endParaRPr lang="en-GB"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4437611"/>
              </p:ext>
            </p:extLst>
          </p:nvPr>
        </p:nvGraphicFramePr>
        <p:xfrm>
          <a:off x="228600" y="1371600"/>
          <a:ext cx="8686799" cy="3809999"/>
        </p:xfrm>
        <a:graphic>
          <a:graphicData uri="http://schemas.openxmlformats.org/drawingml/2006/table">
            <a:tbl>
              <a:tblPr firstRow="1" firstCol="1" bandRow="1">
                <a:tableStyleId>{5C22544A-7EE6-4342-B048-85BDC9FD1C3A}</a:tableStyleId>
              </a:tblPr>
              <a:tblGrid>
                <a:gridCol w="649345"/>
                <a:gridCol w="1364107"/>
                <a:gridCol w="1630579"/>
                <a:gridCol w="1499746"/>
                <a:gridCol w="1364107"/>
                <a:gridCol w="2178915"/>
              </a:tblGrid>
              <a:tr h="1058469">
                <a:tc>
                  <a:txBody>
                    <a:bodyPr/>
                    <a:lstStyle/>
                    <a:p>
                      <a:pPr marL="91440" algn="just">
                        <a:spcAft>
                          <a:spcPts val="0"/>
                        </a:spcAft>
                      </a:pPr>
                      <a:r>
                        <a:rPr lang="en-US" sz="2000" dirty="0">
                          <a:effectLst/>
                          <a:latin typeface="Times New Roman" pitchFamily="18" charset="0"/>
                          <a:cs typeface="Times New Roman" pitchFamily="18" charset="0"/>
                        </a:rPr>
                        <a:t>No.</a:t>
                      </a:r>
                      <a:endParaRPr lang="en-GB" sz="2000" dirty="0">
                        <a:effectLst/>
                        <a:latin typeface="Times New Roman" pitchFamily="18" charset="0"/>
                        <a:ea typeface="Times New Roman"/>
                        <a:cs typeface="Times New Roman" pitchFamily="18" charset="0"/>
                      </a:endParaRPr>
                    </a:p>
                  </a:txBody>
                  <a:tcPr marL="68580" marR="68580" marT="0" marB="0" anchor="ctr"/>
                </a:tc>
                <a:tc>
                  <a:txBody>
                    <a:bodyPr/>
                    <a:lstStyle/>
                    <a:p>
                      <a:pPr marL="91440" algn="just">
                        <a:spcAft>
                          <a:spcPts val="0"/>
                        </a:spcAft>
                      </a:pPr>
                      <a:r>
                        <a:rPr lang="en-US" sz="2000" dirty="0">
                          <a:effectLst/>
                          <a:latin typeface="Times New Roman" pitchFamily="18" charset="0"/>
                          <a:cs typeface="Times New Roman" pitchFamily="18" charset="0"/>
                        </a:rPr>
                        <a:t>Location</a:t>
                      </a:r>
                      <a:endParaRPr lang="en-GB" sz="2000" dirty="0">
                        <a:effectLst/>
                        <a:latin typeface="Times New Roman" pitchFamily="18" charset="0"/>
                        <a:ea typeface="Times New Roman"/>
                        <a:cs typeface="Times New Roman" pitchFamily="18" charset="0"/>
                      </a:endParaRPr>
                    </a:p>
                  </a:txBody>
                  <a:tcPr marL="68580" marR="68580" marT="0" marB="0" anchor="ctr"/>
                </a:tc>
                <a:tc>
                  <a:txBody>
                    <a:bodyPr/>
                    <a:lstStyle/>
                    <a:p>
                      <a:pPr marL="91440" algn="just">
                        <a:spcAft>
                          <a:spcPts val="0"/>
                        </a:spcAft>
                      </a:pPr>
                      <a:r>
                        <a:rPr lang="en-US" sz="2000" dirty="0">
                          <a:effectLst/>
                          <a:latin typeface="Times New Roman" pitchFamily="18" charset="0"/>
                          <a:cs typeface="Times New Roman" pitchFamily="18" charset="0"/>
                        </a:rPr>
                        <a:t>Coordinates</a:t>
                      </a:r>
                      <a:endParaRPr lang="en-GB" sz="2000" dirty="0">
                        <a:effectLst/>
                        <a:latin typeface="Times New Roman" pitchFamily="18" charset="0"/>
                        <a:ea typeface="Times New Roman"/>
                        <a:cs typeface="Times New Roman" pitchFamily="18" charset="0"/>
                      </a:endParaRPr>
                    </a:p>
                  </a:txBody>
                  <a:tcPr marL="68580" marR="68580" marT="0" marB="0" anchor="ctr"/>
                </a:tc>
                <a:tc>
                  <a:txBody>
                    <a:bodyPr/>
                    <a:lstStyle/>
                    <a:p>
                      <a:pPr marL="91440" algn="just">
                        <a:spcAft>
                          <a:spcPts val="0"/>
                        </a:spcAft>
                      </a:pPr>
                      <a:r>
                        <a:rPr lang="en-US" sz="2000" dirty="0">
                          <a:effectLst/>
                          <a:latin typeface="Times New Roman" pitchFamily="18" charset="0"/>
                          <a:cs typeface="Times New Roman" pitchFamily="18" charset="0"/>
                        </a:rPr>
                        <a:t>Elevation in m (MSL)</a:t>
                      </a:r>
                      <a:endParaRPr lang="en-GB" sz="2000" dirty="0">
                        <a:effectLst/>
                        <a:latin typeface="Times New Roman" pitchFamily="18" charset="0"/>
                        <a:ea typeface="Times New Roman"/>
                        <a:cs typeface="Times New Roman" pitchFamily="18" charset="0"/>
                      </a:endParaRPr>
                    </a:p>
                  </a:txBody>
                  <a:tcPr marL="68580" marR="68580" marT="0" marB="0" anchor="ctr"/>
                </a:tc>
                <a:tc>
                  <a:txBody>
                    <a:bodyPr/>
                    <a:lstStyle/>
                    <a:p>
                      <a:pPr marL="91440" algn="just">
                        <a:spcAft>
                          <a:spcPts val="0"/>
                        </a:spcAft>
                      </a:pPr>
                      <a:r>
                        <a:rPr lang="en-US" sz="2000">
                          <a:effectLst/>
                          <a:latin typeface="Times New Roman" pitchFamily="18" charset="0"/>
                          <a:cs typeface="Times New Roman" pitchFamily="18" charset="0"/>
                        </a:rPr>
                        <a:t>Length of Ghat (m)</a:t>
                      </a:r>
                      <a:endParaRPr lang="en-GB" sz="2000">
                        <a:effectLst/>
                        <a:latin typeface="Times New Roman" pitchFamily="18" charset="0"/>
                        <a:ea typeface="Times New Roman"/>
                        <a:cs typeface="Times New Roman" pitchFamily="18" charset="0"/>
                      </a:endParaRPr>
                    </a:p>
                  </a:txBody>
                  <a:tcPr marL="68580" marR="68580" marT="0" marB="0" anchor="ctr"/>
                </a:tc>
                <a:tc>
                  <a:txBody>
                    <a:bodyPr/>
                    <a:lstStyle/>
                    <a:p>
                      <a:pPr marL="91440" algn="just">
                        <a:spcAft>
                          <a:spcPts val="0"/>
                        </a:spcAft>
                      </a:pPr>
                      <a:r>
                        <a:rPr lang="en-US" sz="2000">
                          <a:effectLst/>
                          <a:latin typeface="Times New Roman" pitchFamily="18" charset="0"/>
                          <a:cs typeface="Times New Roman" pitchFamily="18" charset="0"/>
                        </a:rPr>
                        <a:t>Number of `a’ā Basalt flows studied</a:t>
                      </a:r>
                      <a:endParaRPr lang="en-GB" sz="2000">
                        <a:effectLst/>
                        <a:latin typeface="Times New Roman" pitchFamily="18" charset="0"/>
                        <a:ea typeface="Times New Roman"/>
                        <a:cs typeface="Times New Roman" pitchFamily="18" charset="0"/>
                      </a:endParaRPr>
                    </a:p>
                  </a:txBody>
                  <a:tcPr marL="68580" marR="68580" marT="0" marB="0" anchor="ctr"/>
                </a:tc>
              </a:tr>
              <a:tr h="982514">
                <a:tc>
                  <a:txBody>
                    <a:bodyPr/>
                    <a:lstStyle/>
                    <a:p>
                      <a:pPr marL="91440" algn="ctr">
                        <a:lnSpc>
                          <a:spcPct val="150000"/>
                        </a:lnSpc>
                        <a:spcBef>
                          <a:spcPts val="600"/>
                        </a:spcBef>
                        <a:spcAft>
                          <a:spcPts val="0"/>
                        </a:spcAft>
                      </a:pPr>
                      <a:r>
                        <a:rPr lang="en-US" sz="1800">
                          <a:effectLst/>
                          <a:latin typeface="Times New Roman" pitchFamily="18" charset="0"/>
                          <a:cs typeface="Times New Roman" pitchFamily="18" charset="0"/>
                        </a:rPr>
                        <a:t>1</a:t>
                      </a:r>
                      <a:endParaRPr lang="en-GB" sz="200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a:effectLst/>
                          <a:latin typeface="Times New Roman" pitchFamily="18" charset="0"/>
                          <a:cs typeface="Times New Roman" pitchFamily="18" charset="0"/>
                        </a:rPr>
                        <a:t>Sinhgad Fort Ghat</a:t>
                      </a:r>
                      <a:endParaRPr lang="en-GB" sz="200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dirty="0">
                          <a:effectLst/>
                          <a:latin typeface="Times New Roman" pitchFamily="18" charset="0"/>
                          <a:cs typeface="Times New Roman" pitchFamily="18" charset="0"/>
                        </a:rPr>
                        <a:t>18º21'N</a:t>
                      </a:r>
                      <a:endParaRPr lang="en-GB" sz="2000" dirty="0">
                        <a:effectLst/>
                        <a:latin typeface="Times New Roman" pitchFamily="18" charset="0"/>
                        <a:cs typeface="Times New Roman" pitchFamily="18" charset="0"/>
                      </a:endParaRPr>
                    </a:p>
                    <a:p>
                      <a:pPr algn="ctr">
                        <a:lnSpc>
                          <a:spcPct val="150000"/>
                        </a:lnSpc>
                        <a:spcBef>
                          <a:spcPts val="600"/>
                        </a:spcBef>
                        <a:spcAft>
                          <a:spcPts val="0"/>
                        </a:spcAft>
                      </a:pPr>
                      <a:r>
                        <a:rPr lang="en-US" sz="1800" dirty="0">
                          <a:effectLst/>
                          <a:latin typeface="Times New Roman" pitchFamily="18" charset="0"/>
                          <a:cs typeface="Times New Roman" pitchFamily="18" charset="0"/>
                        </a:rPr>
                        <a:t>/73º45'E</a:t>
                      </a:r>
                      <a:endParaRPr lang="en-GB" sz="20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dirty="0">
                          <a:effectLst/>
                          <a:latin typeface="Times New Roman" pitchFamily="18" charset="0"/>
                          <a:cs typeface="Times New Roman" pitchFamily="18" charset="0"/>
                        </a:rPr>
                        <a:t>650 to 1300</a:t>
                      </a:r>
                      <a:endParaRPr lang="en-GB" sz="20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a:effectLst/>
                          <a:latin typeface="Times New Roman" pitchFamily="18" charset="0"/>
                          <a:cs typeface="Times New Roman" pitchFamily="18" charset="0"/>
                        </a:rPr>
                        <a:t>8700</a:t>
                      </a:r>
                      <a:endParaRPr lang="en-GB" sz="200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a:effectLst/>
                          <a:latin typeface="Times New Roman" pitchFamily="18" charset="0"/>
                          <a:cs typeface="Times New Roman" pitchFamily="18" charset="0"/>
                        </a:rPr>
                        <a:t>16</a:t>
                      </a:r>
                      <a:endParaRPr lang="en-GB" sz="2000">
                        <a:effectLst/>
                        <a:latin typeface="Times New Roman" pitchFamily="18" charset="0"/>
                        <a:ea typeface="Times New Roman"/>
                        <a:cs typeface="Times New Roman" pitchFamily="18" charset="0"/>
                      </a:endParaRPr>
                    </a:p>
                  </a:txBody>
                  <a:tcPr marL="68580" marR="68580" marT="0" marB="0" anchor="ctr"/>
                </a:tc>
              </a:tr>
              <a:tr h="884508">
                <a:tc>
                  <a:txBody>
                    <a:bodyPr/>
                    <a:lstStyle/>
                    <a:p>
                      <a:pPr marL="91440" algn="ctr">
                        <a:lnSpc>
                          <a:spcPct val="150000"/>
                        </a:lnSpc>
                        <a:spcBef>
                          <a:spcPts val="600"/>
                        </a:spcBef>
                        <a:spcAft>
                          <a:spcPts val="0"/>
                        </a:spcAft>
                      </a:pPr>
                      <a:r>
                        <a:rPr lang="en-US" sz="1800">
                          <a:effectLst/>
                          <a:latin typeface="Times New Roman" pitchFamily="18" charset="0"/>
                          <a:cs typeface="Times New Roman" pitchFamily="18" charset="0"/>
                        </a:rPr>
                        <a:t>2</a:t>
                      </a:r>
                      <a:endParaRPr lang="en-GB" sz="200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dirty="0">
                          <a:effectLst/>
                          <a:latin typeface="Times New Roman" pitchFamily="18" charset="0"/>
                          <a:cs typeface="Times New Roman" pitchFamily="18" charset="0"/>
                        </a:rPr>
                        <a:t>Dive Ghat</a:t>
                      </a:r>
                      <a:endParaRPr lang="en-GB" sz="20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a:effectLst/>
                          <a:latin typeface="Times New Roman" pitchFamily="18" charset="0"/>
                          <a:cs typeface="Times New Roman" pitchFamily="18" charset="0"/>
                        </a:rPr>
                        <a:t>18º24'N / 73º59'E</a:t>
                      </a:r>
                      <a:endParaRPr lang="en-GB" sz="200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dirty="0">
                          <a:effectLst/>
                          <a:latin typeface="Times New Roman" pitchFamily="18" charset="0"/>
                          <a:cs typeface="Times New Roman" pitchFamily="18" charset="0"/>
                        </a:rPr>
                        <a:t>580 to 980</a:t>
                      </a:r>
                      <a:endParaRPr lang="en-GB" sz="20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dirty="0">
                          <a:effectLst/>
                          <a:latin typeface="Times New Roman" pitchFamily="18" charset="0"/>
                          <a:cs typeface="Times New Roman" pitchFamily="18" charset="0"/>
                        </a:rPr>
                        <a:t>4800</a:t>
                      </a:r>
                      <a:endParaRPr lang="en-GB" sz="20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a:effectLst/>
                          <a:latin typeface="Times New Roman" pitchFamily="18" charset="0"/>
                          <a:cs typeface="Times New Roman" pitchFamily="18" charset="0"/>
                        </a:rPr>
                        <a:t>07</a:t>
                      </a:r>
                      <a:endParaRPr lang="en-GB" sz="2000">
                        <a:effectLst/>
                        <a:latin typeface="Times New Roman" pitchFamily="18" charset="0"/>
                        <a:ea typeface="Times New Roman"/>
                        <a:cs typeface="Times New Roman" pitchFamily="18" charset="0"/>
                      </a:endParaRPr>
                    </a:p>
                  </a:txBody>
                  <a:tcPr marL="68580" marR="68580" marT="0" marB="0" anchor="ctr"/>
                </a:tc>
              </a:tr>
              <a:tr h="884508">
                <a:tc>
                  <a:txBody>
                    <a:bodyPr/>
                    <a:lstStyle/>
                    <a:p>
                      <a:pPr marL="91440" algn="ctr">
                        <a:lnSpc>
                          <a:spcPct val="150000"/>
                        </a:lnSpc>
                        <a:spcBef>
                          <a:spcPts val="600"/>
                        </a:spcBef>
                        <a:spcAft>
                          <a:spcPts val="0"/>
                        </a:spcAft>
                      </a:pPr>
                      <a:r>
                        <a:rPr lang="en-US" sz="1800">
                          <a:effectLst/>
                          <a:latin typeface="Times New Roman" pitchFamily="18" charset="0"/>
                          <a:cs typeface="Times New Roman" pitchFamily="18" charset="0"/>
                        </a:rPr>
                        <a:t>3</a:t>
                      </a:r>
                      <a:endParaRPr lang="en-GB" sz="200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a:effectLst/>
                          <a:latin typeface="Times New Roman" pitchFamily="18" charset="0"/>
                          <a:cs typeface="Times New Roman" pitchFamily="18" charset="0"/>
                        </a:rPr>
                        <a:t>Khambataki Ghat</a:t>
                      </a:r>
                      <a:endParaRPr lang="en-GB" sz="200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a:effectLst/>
                          <a:latin typeface="Times New Roman" pitchFamily="18" charset="0"/>
                          <a:cs typeface="Times New Roman" pitchFamily="18" charset="0"/>
                        </a:rPr>
                        <a:t>17°N/74°E</a:t>
                      </a:r>
                      <a:endParaRPr lang="en-GB" sz="200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a:effectLst/>
                          <a:latin typeface="Times New Roman" pitchFamily="18" charset="0"/>
                          <a:cs typeface="Times New Roman" pitchFamily="18" charset="0"/>
                        </a:rPr>
                        <a:t>700 to 954</a:t>
                      </a:r>
                      <a:endParaRPr lang="en-GB" sz="200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dirty="0">
                          <a:effectLst/>
                          <a:latin typeface="Times New Roman" pitchFamily="18" charset="0"/>
                          <a:cs typeface="Times New Roman" pitchFamily="18" charset="0"/>
                        </a:rPr>
                        <a:t>7000</a:t>
                      </a:r>
                      <a:endParaRPr lang="en-GB" sz="20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Bef>
                          <a:spcPts val="600"/>
                        </a:spcBef>
                        <a:spcAft>
                          <a:spcPts val="0"/>
                        </a:spcAft>
                      </a:pPr>
                      <a:r>
                        <a:rPr lang="en-US" sz="1800" dirty="0">
                          <a:effectLst/>
                          <a:latin typeface="Times New Roman" pitchFamily="18" charset="0"/>
                          <a:cs typeface="Times New Roman" pitchFamily="18" charset="0"/>
                        </a:rPr>
                        <a:t>05</a:t>
                      </a:r>
                      <a:endParaRPr lang="en-GB" sz="2000" dirty="0">
                        <a:effectLst/>
                        <a:latin typeface="Times New Roman" pitchFamily="18" charset="0"/>
                        <a:ea typeface="Times New Roman"/>
                        <a:cs typeface="Times New Roman" pitchFamily="18" charset="0"/>
                      </a:endParaRPr>
                    </a:p>
                  </a:txBody>
                  <a:tcPr marL="68580" marR="68580" marT="0" marB="0" anchor="ctr"/>
                </a:tc>
              </a:tr>
            </a:tbl>
          </a:graphicData>
        </a:graphic>
      </p:graphicFrame>
    </p:spTree>
    <p:extLst>
      <p:ext uri="{BB962C8B-B14F-4D97-AF65-F5344CB8AC3E}">
        <p14:creationId xmlns:p14="http://schemas.microsoft.com/office/powerpoint/2010/main" val="1126968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TotalTime>
  <Words>3249</Words>
  <Application>Microsoft Office PowerPoint</Application>
  <PresentationFormat>On-screen Show (4:3)</PresentationFormat>
  <Paragraphs>250</Paragraphs>
  <Slides>33</Slides>
  <Notes>11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Outline of the Presentation</vt:lpstr>
      <vt:lpstr>Introduction</vt:lpstr>
      <vt:lpstr>PowerPoint Presentation</vt:lpstr>
      <vt:lpstr>Figure 1: Location map of Sinhagad, Dive and Khambataki ghat sections</vt:lpstr>
      <vt:lpstr>Map showing Lithostratigraphic Succession of  Deccan Trap Supergroup (Godbole et al, 1996)</vt:lpstr>
      <vt:lpstr>Google Images of Various Ghats</vt:lpstr>
      <vt:lpstr>Table 1:-Details of ghat sections studied</vt:lpstr>
      <vt:lpstr>Methodology</vt:lpstr>
      <vt:lpstr>Study of  Basalt Flow Morphology</vt:lpstr>
      <vt:lpstr>Study of Flow Morphology from Type Section –à`ā Flows, Dive Ghat, SE Pune</vt:lpstr>
      <vt:lpstr>PowerPoint Presentation</vt:lpstr>
      <vt:lpstr>PowerPoint Presentation</vt:lpstr>
      <vt:lpstr>Relationship  of different components of flows and cut sections of the roads</vt:lpstr>
      <vt:lpstr>Variation in Engineering Properties of à`ā Flow</vt:lpstr>
      <vt:lpstr>Variation in Engineering Properties of à`ā Flow</vt:lpstr>
      <vt:lpstr>Variation in Engineering Properties of Interflow Horizons</vt:lpstr>
      <vt:lpstr>Variation in Engineering Properties of Interflow Horizons</vt:lpstr>
      <vt:lpstr>Case Study-I Sinhagad Ghat</vt:lpstr>
      <vt:lpstr>PowerPoint Presentation</vt:lpstr>
      <vt:lpstr>Flow:17</vt:lpstr>
      <vt:lpstr>Stereoplot to assess the stability: Sinhagad Ghat</vt:lpstr>
      <vt:lpstr>Case Study-II Dive Ghat</vt:lpstr>
      <vt:lpstr>PowerPoint Presentation</vt:lpstr>
      <vt:lpstr>PowerPoint Presentation</vt:lpstr>
      <vt:lpstr>PowerPoint Presentation</vt:lpstr>
      <vt:lpstr>Conclusions</vt:lpstr>
      <vt:lpstr>In short </vt:lpstr>
      <vt:lpstr>PowerPoint Presentation</vt:lpstr>
      <vt:lpstr>Thank You for patient listening!!!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layer</dc:title>
  <dc:creator>PBJadhav</dc:creator>
  <cp:lastModifiedBy>admin</cp:lastModifiedBy>
  <cp:revision>82</cp:revision>
  <dcterms:created xsi:type="dcterms:W3CDTF">2006-08-16T00:00:00Z</dcterms:created>
  <dcterms:modified xsi:type="dcterms:W3CDTF">2018-12-04T02:38:19Z</dcterms:modified>
</cp:coreProperties>
</file>